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xml" ContentType="application/inkml+xml"/>
  <Override PartName="/ppt/notesSlides/notesSlide17.xml" ContentType="application/vnd.openxmlformats-officedocument.presentationml.notesSlide+xml"/>
  <Override PartName="/ppt/ink/ink4.xml" ContentType="application/inkml+xml"/>
  <Override PartName="/ppt/notesSlides/notesSlide18.xml" ContentType="application/vnd.openxmlformats-officedocument.presentationml.notesSlide+xml"/>
  <Override PartName="/ppt/ink/ink5.xml" ContentType="application/inkml+xml"/>
  <Override PartName="/ppt/notesSlides/notesSlide19.xml" ContentType="application/vnd.openxmlformats-officedocument.presentationml.notesSlide+xml"/>
  <Override PartName="/ppt/ink/ink6.xml" ContentType="application/inkml+xml"/>
  <Override PartName="/ppt/notesSlides/notesSlide20.xml" ContentType="application/vnd.openxmlformats-officedocument.presentationml.notesSlide+xml"/>
  <Override PartName="/ppt/ink/ink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8.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9.xml" ContentType="application/inkml+xml"/>
  <Override PartName="/ppt/notesSlides/notesSlide26.xml" ContentType="application/vnd.openxmlformats-officedocument.presentationml.notesSlide+xml"/>
  <Override PartName="/ppt/ink/ink10.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86" r:id="rId2"/>
    <p:sldId id="257" r:id="rId3"/>
    <p:sldId id="392" r:id="rId4"/>
    <p:sldId id="314" r:id="rId5"/>
    <p:sldId id="258" r:id="rId6"/>
    <p:sldId id="391" r:id="rId7"/>
    <p:sldId id="301" r:id="rId8"/>
    <p:sldId id="317" r:id="rId9"/>
    <p:sldId id="303" r:id="rId10"/>
    <p:sldId id="269" r:id="rId11"/>
    <p:sldId id="393" r:id="rId12"/>
    <p:sldId id="394" r:id="rId13"/>
    <p:sldId id="366" r:id="rId14"/>
    <p:sldId id="367" r:id="rId15"/>
    <p:sldId id="368" r:id="rId16"/>
    <p:sldId id="271" r:id="rId17"/>
    <p:sldId id="395" r:id="rId18"/>
    <p:sldId id="396" r:id="rId19"/>
    <p:sldId id="397" r:id="rId20"/>
    <p:sldId id="398" r:id="rId21"/>
    <p:sldId id="381" r:id="rId22"/>
    <p:sldId id="378" r:id="rId23"/>
    <p:sldId id="399" r:id="rId24"/>
    <p:sldId id="383" r:id="rId25"/>
    <p:sldId id="384" r:id="rId26"/>
    <p:sldId id="390" r:id="rId27"/>
    <p:sldId id="275" r:id="rId28"/>
    <p:sldId id="287" r:id="rId29"/>
  </p:sldIdLst>
  <p:sldSz cx="12192000" cy="6858000"/>
  <p:notesSz cx="6858000" cy="9144000"/>
  <p:embeddedFontLst>
    <p:embeddedFont>
      <p:font typeface="等线" panose="02010600030101010101" pitchFamily="2" charset="-122"/>
      <p:regular r:id="rId31"/>
      <p:bold r:id="rId32"/>
    </p:embeddedFont>
    <p:embeddedFont>
      <p:font typeface="Century Gothic" panose="020B0502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7">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GBa3eEWCxWu3D9U/cJQ+yTdiJo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mon Pettitt"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11CAED-E986-4946-B86E-88CA853B45F0}">
  <a:tblStyle styleId="{D211CAED-E986-4946-B86E-88CA853B45F0}"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FDE038A0-2776-4924-BCF6-CA2B5CE84D9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3333" autoAdjust="0"/>
  </p:normalViewPr>
  <p:slideViewPr>
    <p:cSldViewPr snapToGrid="0">
      <p:cViewPr varScale="1">
        <p:scale>
          <a:sx n="92" d="100"/>
          <a:sy n="92" d="100"/>
        </p:scale>
        <p:origin x="1864" y="184"/>
      </p:cViewPr>
      <p:guideLst>
        <p:guide orient="horz" pos="2160"/>
        <p:guide pos="3817"/>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40" Type="http://customschemas.google.com/relationships/presentationmetadata" Target="meta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2D8DD-7E9E-4F22-8C1E-8EF6A9BFF424}" type="doc">
      <dgm:prSet loTypeId="urn:microsoft.com/office/officeart/2005/8/layout/process2" loCatId="process" qsTypeId="urn:microsoft.com/office/officeart/2005/8/quickstyle/simple3" qsCatId="simple" csTypeId="urn:microsoft.com/office/officeart/2005/8/colors/colorful1" csCatId="colorful" phldr="1"/>
      <dgm:spPr/>
      <dgm:t>
        <a:bodyPr/>
        <a:lstStyle/>
        <a:p>
          <a:endParaRPr lang="en-IE"/>
        </a:p>
      </dgm:t>
    </dgm:pt>
    <dgm:pt modelId="{5C4AFE6F-076A-474D-81CC-63959BEE228F}">
      <dgm:prSet phldrT="[Text]" custT="1"/>
      <dgm:spPr/>
      <dgm:t>
        <a:bodyPr/>
        <a:lstStyle/>
        <a:p>
          <a:r>
            <a:rPr lang="en-IE" sz="2000" b="0" dirty="0"/>
            <a:t>Sensory evidence</a:t>
          </a:r>
          <a:r>
            <a:rPr lang="en-IE" sz="2000" b="1" dirty="0"/>
            <a:t> </a:t>
          </a:r>
        </a:p>
      </dgm:t>
    </dgm:pt>
    <dgm:pt modelId="{FAEB95AA-83EA-4141-BDDB-9F62D0D68E3A}" type="parTrans" cxnId="{D655A8CC-48DF-4BF8-8617-2B5C1B4F58E6}">
      <dgm:prSet/>
      <dgm:spPr/>
      <dgm:t>
        <a:bodyPr/>
        <a:lstStyle/>
        <a:p>
          <a:endParaRPr lang="en-IE"/>
        </a:p>
      </dgm:t>
    </dgm:pt>
    <dgm:pt modelId="{59D628BC-21AD-4E6D-8DAC-EC4A6F941048}" type="sibTrans" cxnId="{D655A8CC-48DF-4BF8-8617-2B5C1B4F58E6}">
      <dgm:prSet/>
      <dgm:spPr/>
      <dgm:t>
        <a:bodyPr/>
        <a:lstStyle/>
        <a:p>
          <a:endParaRPr lang="en-IE"/>
        </a:p>
      </dgm:t>
    </dgm:pt>
    <dgm:pt modelId="{9D6A23A9-873A-47C8-B115-81629CF9DB79}">
      <dgm:prSet phldrT="[Text]" custT="1"/>
      <dgm:spPr/>
      <dgm:t>
        <a:bodyPr/>
        <a:lstStyle/>
        <a:p>
          <a:r>
            <a:rPr lang="en-IE" sz="2000" b="0"/>
            <a:t>Motor preparation</a:t>
          </a:r>
          <a:endParaRPr lang="en-IE" sz="2000" b="0" dirty="0"/>
        </a:p>
      </dgm:t>
    </dgm:pt>
    <dgm:pt modelId="{D3015434-D984-4067-95F4-1E23F210953D}" type="parTrans" cxnId="{8C062F7F-C839-40C8-82E0-65768D6EDDFC}">
      <dgm:prSet/>
      <dgm:spPr/>
      <dgm:t>
        <a:bodyPr/>
        <a:lstStyle/>
        <a:p>
          <a:endParaRPr lang="en-IE"/>
        </a:p>
      </dgm:t>
    </dgm:pt>
    <dgm:pt modelId="{17278FE4-A134-426D-8D69-17E3CF1BB95B}" type="sibTrans" cxnId="{8C062F7F-C839-40C8-82E0-65768D6EDDFC}">
      <dgm:prSet/>
      <dgm:spPr/>
      <dgm:t>
        <a:bodyPr/>
        <a:lstStyle/>
        <a:p>
          <a:endParaRPr lang="en-IE"/>
        </a:p>
      </dgm:t>
    </dgm:pt>
    <dgm:pt modelId="{FE25A8EA-A20C-48FF-953E-91A213727AF0}">
      <dgm:prSet phldrT="[Text]" custT="1"/>
      <dgm:spPr/>
      <dgm:t>
        <a:bodyPr/>
        <a:lstStyle/>
        <a:p>
          <a:r>
            <a:rPr lang="en-IE" sz="2000" b="0"/>
            <a:t>Accumulation</a:t>
          </a:r>
          <a:endParaRPr lang="en-IE" sz="2000" b="0" dirty="0"/>
        </a:p>
      </dgm:t>
    </dgm:pt>
    <dgm:pt modelId="{816D9D61-CCCC-4E6E-B616-E31ED6AA217B}" type="parTrans" cxnId="{DD22C92A-EE5A-49BC-A96C-7A3A0C9E4FF4}">
      <dgm:prSet/>
      <dgm:spPr/>
      <dgm:t>
        <a:bodyPr/>
        <a:lstStyle/>
        <a:p>
          <a:endParaRPr lang="en-IE"/>
        </a:p>
      </dgm:t>
    </dgm:pt>
    <dgm:pt modelId="{54C2672B-29FB-453D-A658-E46423794396}" type="sibTrans" cxnId="{DD22C92A-EE5A-49BC-A96C-7A3A0C9E4FF4}">
      <dgm:prSet/>
      <dgm:spPr/>
      <dgm:t>
        <a:bodyPr/>
        <a:lstStyle/>
        <a:p>
          <a:endParaRPr lang="en-IE"/>
        </a:p>
      </dgm:t>
    </dgm:pt>
    <dgm:pt modelId="{DE278482-843E-4CC9-BAF0-A5F7196DB98D}">
      <dgm:prSet phldrT="[Text]" custT="1"/>
      <dgm:spPr/>
      <dgm:t>
        <a:bodyPr/>
        <a:lstStyle/>
        <a:p>
          <a:r>
            <a:rPr lang="en-IE" sz="2000" b="0" dirty="0"/>
            <a:t>Motor execution</a:t>
          </a:r>
        </a:p>
      </dgm:t>
    </dgm:pt>
    <dgm:pt modelId="{E43B3279-7AF8-4788-B3CF-14D33D46CE6B}" type="parTrans" cxnId="{AB70B0DB-A1A2-4AC8-983B-C138897BABB5}">
      <dgm:prSet/>
      <dgm:spPr/>
      <dgm:t>
        <a:bodyPr/>
        <a:lstStyle/>
        <a:p>
          <a:endParaRPr lang="en-IE"/>
        </a:p>
      </dgm:t>
    </dgm:pt>
    <dgm:pt modelId="{F8FB63C3-4534-44C1-B34D-B133F5EBC0F5}" type="sibTrans" cxnId="{AB70B0DB-A1A2-4AC8-983B-C138897BABB5}">
      <dgm:prSet/>
      <dgm:spPr/>
      <dgm:t>
        <a:bodyPr/>
        <a:lstStyle/>
        <a:p>
          <a:endParaRPr lang="en-IE"/>
        </a:p>
      </dgm:t>
    </dgm:pt>
    <dgm:pt modelId="{F4CF967F-228F-4C0F-824C-EFB611A8C466}" type="pres">
      <dgm:prSet presAssocID="{BA82D8DD-7E9E-4F22-8C1E-8EF6A9BFF424}" presName="linearFlow" presStyleCnt="0">
        <dgm:presLayoutVars>
          <dgm:resizeHandles val="exact"/>
        </dgm:presLayoutVars>
      </dgm:prSet>
      <dgm:spPr/>
    </dgm:pt>
    <dgm:pt modelId="{1F4B308B-7A40-496C-BF6F-BCEA11CC7423}" type="pres">
      <dgm:prSet presAssocID="{5C4AFE6F-076A-474D-81CC-63959BEE228F}" presName="node" presStyleLbl="node1" presStyleIdx="0" presStyleCnt="4" custScaleX="180384">
        <dgm:presLayoutVars>
          <dgm:bulletEnabled val="1"/>
        </dgm:presLayoutVars>
      </dgm:prSet>
      <dgm:spPr/>
    </dgm:pt>
    <dgm:pt modelId="{7D79C4E1-FAB6-48D3-9077-9088603111D7}" type="pres">
      <dgm:prSet presAssocID="{59D628BC-21AD-4E6D-8DAC-EC4A6F941048}" presName="sibTrans" presStyleLbl="sibTrans2D1" presStyleIdx="0" presStyleCnt="3"/>
      <dgm:spPr/>
    </dgm:pt>
    <dgm:pt modelId="{372F184D-2481-48D1-A8F3-51F7A32635EA}" type="pres">
      <dgm:prSet presAssocID="{59D628BC-21AD-4E6D-8DAC-EC4A6F941048}" presName="connectorText" presStyleLbl="sibTrans2D1" presStyleIdx="0" presStyleCnt="3"/>
      <dgm:spPr/>
    </dgm:pt>
    <dgm:pt modelId="{79C6F10D-DEE3-4241-8220-BAC97200135D}" type="pres">
      <dgm:prSet presAssocID="{FE25A8EA-A20C-48FF-953E-91A213727AF0}" presName="node" presStyleLbl="node1" presStyleIdx="1" presStyleCnt="4" custScaleX="182399">
        <dgm:presLayoutVars>
          <dgm:bulletEnabled val="1"/>
        </dgm:presLayoutVars>
      </dgm:prSet>
      <dgm:spPr/>
    </dgm:pt>
    <dgm:pt modelId="{DC563425-34E7-4259-9195-FFABA191A011}" type="pres">
      <dgm:prSet presAssocID="{54C2672B-29FB-453D-A658-E46423794396}" presName="sibTrans" presStyleLbl="sibTrans2D1" presStyleIdx="1" presStyleCnt="3"/>
      <dgm:spPr/>
    </dgm:pt>
    <dgm:pt modelId="{2425BF19-5B76-473B-986C-21B7BC5F3E8F}" type="pres">
      <dgm:prSet presAssocID="{54C2672B-29FB-453D-A658-E46423794396}" presName="connectorText" presStyleLbl="sibTrans2D1" presStyleIdx="1" presStyleCnt="3"/>
      <dgm:spPr/>
    </dgm:pt>
    <dgm:pt modelId="{0B6FBF86-A6AA-45FD-8B9F-64DA3CFBDBEB}" type="pres">
      <dgm:prSet presAssocID="{9D6A23A9-873A-47C8-B115-81629CF9DB79}" presName="node" presStyleLbl="node1" presStyleIdx="2" presStyleCnt="4" custScaleX="176626">
        <dgm:presLayoutVars>
          <dgm:bulletEnabled val="1"/>
        </dgm:presLayoutVars>
      </dgm:prSet>
      <dgm:spPr/>
    </dgm:pt>
    <dgm:pt modelId="{6AE5C133-8A83-4304-9893-9D82F60E0326}" type="pres">
      <dgm:prSet presAssocID="{17278FE4-A134-426D-8D69-17E3CF1BB95B}" presName="sibTrans" presStyleLbl="sibTrans2D1" presStyleIdx="2" presStyleCnt="3"/>
      <dgm:spPr/>
    </dgm:pt>
    <dgm:pt modelId="{C41AC417-96DC-4478-B90E-3F0CBF732C6E}" type="pres">
      <dgm:prSet presAssocID="{17278FE4-A134-426D-8D69-17E3CF1BB95B}" presName="connectorText" presStyleLbl="sibTrans2D1" presStyleIdx="2" presStyleCnt="3"/>
      <dgm:spPr/>
    </dgm:pt>
    <dgm:pt modelId="{6EEA1CA3-2D55-463C-A19E-ABF211BA6257}" type="pres">
      <dgm:prSet presAssocID="{DE278482-843E-4CC9-BAF0-A5F7196DB98D}" presName="node" presStyleLbl="node1" presStyleIdx="3" presStyleCnt="4" custScaleX="176049">
        <dgm:presLayoutVars>
          <dgm:bulletEnabled val="1"/>
        </dgm:presLayoutVars>
      </dgm:prSet>
      <dgm:spPr/>
    </dgm:pt>
  </dgm:ptLst>
  <dgm:cxnLst>
    <dgm:cxn modelId="{8A5A082A-1754-4CD3-A3C9-39AB32158848}" type="presOf" srcId="{54C2672B-29FB-453D-A658-E46423794396}" destId="{2425BF19-5B76-473B-986C-21B7BC5F3E8F}" srcOrd="1" destOrd="0" presId="urn:microsoft.com/office/officeart/2005/8/layout/process2"/>
    <dgm:cxn modelId="{DD22C92A-EE5A-49BC-A96C-7A3A0C9E4FF4}" srcId="{BA82D8DD-7E9E-4F22-8C1E-8EF6A9BFF424}" destId="{FE25A8EA-A20C-48FF-953E-91A213727AF0}" srcOrd="1" destOrd="0" parTransId="{816D9D61-CCCC-4E6E-B616-E31ED6AA217B}" sibTransId="{54C2672B-29FB-453D-A658-E46423794396}"/>
    <dgm:cxn modelId="{F1BD9C4C-81B9-4015-A662-0EB1EFF94B11}" type="presOf" srcId="{5C4AFE6F-076A-474D-81CC-63959BEE228F}" destId="{1F4B308B-7A40-496C-BF6F-BCEA11CC7423}" srcOrd="0" destOrd="0" presId="urn:microsoft.com/office/officeart/2005/8/layout/process2"/>
    <dgm:cxn modelId="{8C062F7F-C839-40C8-82E0-65768D6EDDFC}" srcId="{BA82D8DD-7E9E-4F22-8C1E-8EF6A9BFF424}" destId="{9D6A23A9-873A-47C8-B115-81629CF9DB79}" srcOrd="2" destOrd="0" parTransId="{D3015434-D984-4067-95F4-1E23F210953D}" sibTransId="{17278FE4-A134-426D-8D69-17E3CF1BB95B}"/>
    <dgm:cxn modelId="{E61FA887-2748-4155-9966-308268352129}" type="presOf" srcId="{59D628BC-21AD-4E6D-8DAC-EC4A6F941048}" destId="{372F184D-2481-48D1-A8F3-51F7A32635EA}" srcOrd="1" destOrd="0" presId="urn:microsoft.com/office/officeart/2005/8/layout/process2"/>
    <dgm:cxn modelId="{D1D5B589-6C22-4637-8F81-04F6AABA4A85}" type="presOf" srcId="{17278FE4-A134-426D-8D69-17E3CF1BB95B}" destId="{C41AC417-96DC-4478-B90E-3F0CBF732C6E}" srcOrd="1" destOrd="0" presId="urn:microsoft.com/office/officeart/2005/8/layout/process2"/>
    <dgm:cxn modelId="{5BC38590-8AED-4E41-98EE-959F35D1AC92}" type="presOf" srcId="{BA82D8DD-7E9E-4F22-8C1E-8EF6A9BFF424}" destId="{F4CF967F-228F-4C0F-824C-EFB611A8C466}" srcOrd="0" destOrd="0" presId="urn:microsoft.com/office/officeart/2005/8/layout/process2"/>
    <dgm:cxn modelId="{8F9E2891-3AEB-4155-A088-631A85DD4A59}" type="presOf" srcId="{DE278482-843E-4CC9-BAF0-A5F7196DB98D}" destId="{6EEA1CA3-2D55-463C-A19E-ABF211BA6257}" srcOrd="0" destOrd="0" presId="urn:microsoft.com/office/officeart/2005/8/layout/process2"/>
    <dgm:cxn modelId="{C63B2F98-5668-4D36-A8B0-A93DD62504D9}" type="presOf" srcId="{9D6A23A9-873A-47C8-B115-81629CF9DB79}" destId="{0B6FBF86-A6AA-45FD-8B9F-64DA3CFBDBEB}" srcOrd="0" destOrd="0" presId="urn:microsoft.com/office/officeart/2005/8/layout/process2"/>
    <dgm:cxn modelId="{C39DD09C-F5D3-4C2B-943F-1FD55034A8F9}" type="presOf" srcId="{17278FE4-A134-426D-8D69-17E3CF1BB95B}" destId="{6AE5C133-8A83-4304-9893-9D82F60E0326}" srcOrd="0" destOrd="0" presId="urn:microsoft.com/office/officeart/2005/8/layout/process2"/>
    <dgm:cxn modelId="{0907E4A1-CEC2-400F-B35C-BA04871F7CFD}" type="presOf" srcId="{54C2672B-29FB-453D-A658-E46423794396}" destId="{DC563425-34E7-4259-9195-FFABA191A011}" srcOrd="0" destOrd="0" presId="urn:microsoft.com/office/officeart/2005/8/layout/process2"/>
    <dgm:cxn modelId="{2E3519A5-39D6-4571-8CED-E976AC4EFDC3}" type="presOf" srcId="{FE25A8EA-A20C-48FF-953E-91A213727AF0}" destId="{79C6F10D-DEE3-4241-8220-BAC97200135D}" srcOrd="0" destOrd="0" presId="urn:microsoft.com/office/officeart/2005/8/layout/process2"/>
    <dgm:cxn modelId="{D655A8CC-48DF-4BF8-8617-2B5C1B4F58E6}" srcId="{BA82D8DD-7E9E-4F22-8C1E-8EF6A9BFF424}" destId="{5C4AFE6F-076A-474D-81CC-63959BEE228F}" srcOrd="0" destOrd="0" parTransId="{FAEB95AA-83EA-4141-BDDB-9F62D0D68E3A}" sibTransId="{59D628BC-21AD-4E6D-8DAC-EC4A6F941048}"/>
    <dgm:cxn modelId="{AB70B0DB-A1A2-4AC8-983B-C138897BABB5}" srcId="{BA82D8DD-7E9E-4F22-8C1E-8EF6A9BFF424}" destId="{DE278482-843E-4CC9-BAF0-A5F7196DB98D}" srcOrd="3" destOrd="0" parTransId="{E43B3279-7AF8-4788-B3CF-14D33D46CE6B}" sibTransId="{F8FB63C3-4534-44C1-B34D-B133F5EBC0F5}"/>
    <dgm:cxn modelId="{DA3FA6DC-F8A8-4924-A32A-D5C80C706B8D}" type="presOf" srcId="{59D628BC-21AD-4E6D-8DAC-EC4A6F941048}" destId="{7D79C4E1-FAB6-48D3-9077-9088603111D7}" srcOrd="0" destOrd="0" presId="urn:microsoft.com/office/officeart/2005/8/layout/process2"/>
    <dgm:cxn modelId="{D4DB84D8-431F-4C2B-9F50-D8D4D3A3440A}" type="presParOf" srcId="{F4CF967F-228F-4C0F-824C-EFB611A8C466}" destId="{1F4B308B-7A40-496C-BF6F-BCEA11CC7423}" srcOrd="0" destOrd="0" presId="urn:microsoft.com/office/officeart/2005/8/layout/process2"/>
    <dgm:cxn modelId="{5906F927-C4B2-4B3B-8A9D-F077CDC412E3}" type="presParOf" srcId="{F4CF967F-228F-4C0F-824C-EFB611A8C466}" destId="{7D79C4E1-FAB6-48D3-9077-9088603111D7}" srcOrd="1" destOrd="0" presId="urn:microsoft.com/office/officeart/2005/8/layout/process2"/>
    <dgm:cxn modelId="{2557DEE7-D17A-4745-B9D2-F287FA82D63E}" type="presParOf" srcId="{7D79C4E1-FAB6-48D3-9077-9088603111D7}" destId="{372F184D-2481-48D1-A8F3-51F7A32635EA}" srcOrd="0" destOrd="0" presId="urn:microsoft.com/office/officeart/2005/8/layout/process2"/>
    <dgm:cxn modelId="{61963C96-B754-49E2-BE85-A0DCEB3720F4}" type="presParOf" srcId="{F4CF967F-228F-4C0F-824C-EFB611A8C466}" destId="{79C6F10D-DEE3-4241-8220-BAC97200135D}" srcOrd="2" destOrd="0" presId="urn:microsoft.com/office/officeart/2005/8/layout/process2"/>
    <dgm:cxn modelId="{D5D465C6-6667-4273-A343-A76EB309BA0F}" type="presParOf" srcId="{F4CF967F-228F-4C0F-824C-EFB611A8C466}" destId="{DC563425-34E7-4259-9195-FFABA191A011}" srcOrd="3" destOrd="0" presId="urn:microsoft.com/office/officeart/2005/8/layout/process2"/>
    <dgm:cxn modelId="{05E51F26-13EE-4535-8AEC-007D3B9AD21A}" type="presParOf" srcId="{DC563425-34E7-4259-9195-FFABA191A011}" destId="{2425BF19-5B76-473B-986C-21B7BC5F3E8F}" srcOrd="0" destOrd="0" presId="urn:microsoft.com/office/officeart/2005/8/layout/process2"/>
    <dgm:cxn modelId="{B83B361B-E1E0-44EA-AF7D-895F1CB3CB06}" type="presParOf" srcId="{F4CF967F-228F-4C0F-824C-EFB611A8C466}" destId="{0B6FBF86-A6AA-45FD-8B9F-64DA3CFBDBEB}" srcOrd="4" destOrd="0" presId="urn:microsoft.com/office/officeart/2005/8/layout/process2"/>
    <dgm:cxn modelId="{C6B4B01A-51FB-4967-824E-F0494C4444FB}" type="presParOf" srcId="{F4CF967F-228F-4C0F-824C-EFB611A8C466}" destId="{6AE5C133-8A83-4304-9893-9D82F60E0326}" srcOrd="5" destOrd="0" presId="urn:microsoft.com/office/officeart/2005/8/layout/process2"/>
    <dgm:cxn modelId="{20885AA0-4A2D-4141-8873-4754ADB360CB}" type="presParOf" srcId="{6AE5C133-8A83-4304-9893-9D82F60E0326}" destId="{C41AC417-96DC-4478-B90E-3F0CBF732C6E}" srcOrd="0" destOrd="0" presId="urn:microsoft.com/office/officeart/2005/8/layout/process2"/>
    <dgm:cxn modelId="{3CADDA82-C209-4713-9737-29C6E9CB292B}" type="presParOf" srcId="{F4CF967F-228F-4C0F-824C-EFB611A8C466}" destId="{6EEA1CA3-2D55-463C-A19E-ABF211BA6257}" srcOrd="6" destOrd="0" presId="urn:microsoft.com/office/officeart/2005/8/layout/process2"/>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B308B-7A40-496C-BF6F-BCEA11CC7423}">
      <dsp:nvSpPr>
        <dsp:cNvPr id="0" name=""/>
        <dsp:cNvSpPr/>
      </dsp:nvSpPr>
      <dsp:spPr>
        <a:xfrm>
          <a:off x="12556" y="3495"/>
          <a:ext cx="2248074" cy="64978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0" kern="1200" dirty="0"/>
            <a:t>Sensory evidence</a:t>
          </a:r>
          <a:r>
            <a:rPr lang="en-IE" sz="2000" b="1" kern="1200" dirty="0"/>
            <a:t> </a:t>
          </a:r>
        </a:p>
      </dsp:txBody>
      <dsp:txXfrm>
        <a:off x="31588" y="22527"/>
        <a:ext cx="2210010" cy="611722"/>
      </dsp:txXfrm>
    </dsp:sp>
    <dsp:sp modelId="{7D79C4E1-FAB6-48D3-9077-9088603111D7}">
      <dsp:nvSpPr>
        <dsp:cNvPr id="0" name=""/>
        <dsp:cNvSpPr/>
      </dsp:nvSpPr>
      <dsp:spPr>
        <a:xfrm rot="5400000">
          <a:off x="1014758" y="669525"/>
          <a:ext cx="243669" cy="292403"/>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E" sz="1200" kern="1200"/>
        </a:p>
      </dsp:txBody>
      <dsp:txXfrm rot="-5400000">
        <a:off x="1048873" y="693892"/>
        <a:ext cx="175441" cy="170568"/>
      </dsp:txXfrm>
    </dsp:sp>
    <dsp:sp modelId="{79C6F10D-DEE3-4241-8220-BAC97200135D}">
      <dsp:nvSpPr>
        <dsp:cNvPr id="0" name=""/>
        <dsp:cNvSpPr/>
      </dsp:nvSpPr>
      <dsp:spPr>
        <a:xfrm>
          <a:off x="0" y="978174"/>
          <a:ext cx="2273187" cy="649786"/>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0" kern="1200"/>
            <a:t>Accumulation</a:t>
          </a:r>
          <a:endParaRPr lang="en-IE" sz="2000" b="0" kern="1200" dirty="0"/>
        </a:p>
      </dsp:txBody>
      <dsp:txXfrm>
        <a:off x="19032" y="997206"/>
        <a:ext cx="2235123" cy="611722"/>
      </dsp:txXfrm>
    </dsp:sp>
    <dsp:sp modelId="{DC563425-34E7-4259-9195-FFABA191A011}">
      <dsp:nvSpPr>
        <dsp:cNvPr id="0" name=""/>
        <dsp:cNvSpPr/>
      </dsp:nvSpPr>
      <dsp:spPr>
        <a:xfrm rot="5400000">
          <a:off x="1014758" y="1644205"/>
          <a:ext cx="243669" cy="292403"/>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E" sz="1200" kern="1200"/>
        </a:p>
      </dsp:txBody>
      <dsp:txXfrm rot="-5400000">
        <a:off x="1048873" y="1668572"/>
        <a:ext cx="175441" cy="170568"/>
      </dsp:txXfrm>
    </dsp:sp>
    <dsp:sp modelId="{0B6FBF86-A6AA-45FD-8B9F-64DA3CFBDBEB}">
      <dsp:nvSpPr>
        <dsp:cNvPr id="0" name=""/>
        <dsp:cNvSpPr/>
      </dsp:nvSpPr>
      <dsp:spPr>
        <a:xfrm>
          <a:off x="35973" y="1952853"/>
          <a:ext cx="2201239" cy="649786"/>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0" kern="1200"/>
            <a:t>Motor preparation</a:t>
          </a:r>
          <a:endParaRPr lang="en-IE" sz="2000" b="0" kern="1200" dirty="0"/>
        </a:p>
      </dsp:txBody>
      <dsp:txXfrm>
        <a:off x="55005" y="1971885"/>
        <a:ext cx="2163175" cy="611722"/>
      </dsp:txXfrm>
    </dsp:sp>
    <dsp:sp modelId="{6AE5C133-8A83-4304-9893-9D82F60E0326}">
      <dsp:nvSpPr>
        <dsp:cNvPr id="0" name=""/>
        <dsp:cNvSpPr/>
      </dsp:nvSpPr>
      <dsp:spPr>
        <a:xfrm rot="5400000">
          <a:off x="1014758" y="2618884"/>
          <a:ext cx="243669" cy="292403"/>
        </a:xfrm>
        <a:prstGeom prst="rightArrow">
          <a:avLst>
            <a:gd name="adj1" fmla="val 60000"/>
            <a:gd name="adj2" fmla="val 5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E" sz="1200" kern="1200"/>
        </a:p>
      </dsp:txBody>
      <dsp:txXfrm rot="-5400000">
        <a:off x="1048873" y="2643251"/>
        <a:ext cx="175441" cy="170568"/>
      </dsp:txXfrm>
    </dsp:sp>
    <dsp:sp modelId="{6EEA1CA3-2D55-463C-A19E-ABF211BA6257}">
      <dsp:nvSpPr>
        <dsp:cNvPr id="0" name=""/>
        <dsp:cNvSpPr/>
      </dsp:nvSpPr>
      <dsp:spPr>
        <a:xfrm>
          <a:off x="39569" y="2927532"/>
          <a:ext cx="2194048" cy="649786"/>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0" kern="1200" dirty="0"/>
            <a:t>Motor execution</a:t>
          </a:r>
        </a:p>
      </dsp:txBody>
      <dsp:txXfrm>
        <a:off x="58601" y="2946564"/>
        <a:ext cx="2155984" cy="6117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16:52.069"/>
    </inkml:context>
    <inkml:brush xml:id="br0">
      <inkml:brushProperty name="width" value="0.05292" units="cm"/>
      <inkml:brushProperty name="height" value="0.05292" units="cm"/>
      <inkml:brushProperty name="color" value="#FF0000"/>
    </inkml:brush>
  </inkml:definitions>
  <inkml:trace contextRef="#ctx0" brushRef="#br0">19157 12477 0</inkml:trace>
</inkml:ink>
</file>

<file path=ppt/ink/ink10.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3:40.624"/>
    </inkml:context>
    <inkml:brush xml:id="br0">
      <inkml:brushProperty name="width" value="0.05292" units="cm"/>
      <inkml:brushProperty name="height" value="0.05292" units="cm"/>
      <inkml:brushProperty name="color" value="#FF0000"/>
    </inkml:brush>
  </inkml:definitions>
  <inkml:trace contextRef="#ctx0" brushRef="#br0">21228 2344 0,'-31'0'16,"1"0"-16,-62 0 15,1 0-15,-61 0 16,30 0-16,-30 0 15,60 0-15,1 0 16,30 0-16,0 0 16,-30 0-16,-31 30 15,30-30-15,-29 31 16,-1-1-16,30-30 16,32 30-1,-1-30-15,0 0 16,0 31-16,0 30 15,0-61-15,-30 30 16,30 1-16,0-1 16,0 31-16,0-31 15,-30 31-15,30 0 16,0 0-16,30 61 16,-30-62-16,61 32 15,-30-62-15,30 31 16,-31-31-1,31 31-15,0 0 16,0-30-16,-30 30 16,30-1-16,0 32 15,30-31-15,1-1 16,30 32-16,-61-62 16,30 31-16,-30-31 15,31 1-15,-1-1 16,1 1-16,30 30 15,-31-1-15,31-29 16,0 30 0,-31-31-16,31 1 15,0 29-15,-30-60 16,-1 31 0,31-1-16,0 1 15,0-1-15,0 31 16,0-31-16,91 62 15,31-62-15,-31 1 16,31 29-16,-62-60 16,-29 0-16,30 31 15,30-31-15,-30 0 16,30 0-16,-30 30 16,30-30-16,-61 0 15,1 0-15,60 0 16,-60 0-16,60 0 15,-61 0-15,1 0 16,29 0-16,1 0 16,0 0-16,-31 0 15,62 0-15,-62 0 16,0 0-16,62-30 16,-62 30-16,0-61 15,31 61 1,-61 0-16,30-30 15,1 30-15,-1 0 16,61 0-16,-60 0 16,-1 0-16,1 0 15,-32 0-15,32 0 16,30 0-16,60 0 16,1 0-16,-61 0 15,61 0-15,-92 0 16,31 0-16,-61 0 15,30 0-15,1 0 16,-32 0-16,32 0 16,-31 0-16,30 0 15,-30 0-15,30 0 16,31 0-16,-30 0 16,-1 0-16,0 0 15,1 0-15,-31 0 16,60 0-16,-29 0 15,-31 0-15,0-31 16,0 31-16,-1-30 16,-29 30-16,-31-31 15,30 31-15,31 0 16,0 0-16,0 0 16,-30 0-1,29 0-15,-29 0 16,30 0-16,61 0 15,-92 0-15,31 0 16,-31 0-16,31 0 16,0 0-16,-30 0 15,30 0-15,0 0 16,-1 0-16,-29 0 16,30 0-16,0 0 15,0 0-15,0 0 16,30 0-16,-30 0 15,0 0-15,0 0 16,30-30-16,-30 30 16,-31 0-16,31 0 15,-30-31-15,30 1 16,-31 0 0,1-1-16,-1-30 15,31 31-15,-31-1 16,1 1-1,-1-31-15,1 31 16,-1 30-16,-30-61 16,31 30-16,-31-29 15,0 29-15,0-30 16,30 0-16,-30 1 16,0 29-16,0-30 15,0 0-15,0 1 16,0 29-16,0-30 15,0 0-15,-30 31 16,-1-31-16,31 0 16,-30 61-16,30-30 15,-31-31-15,1 30 16,30 1-16,-31 0 16,31-31-16,-30 61 15,-1-31-15,-29-30 16,29 31-16,-30-31 15,0 31-15,31-1 16,-1 1-16,1-1 16,-61-29-1,-1-1-15,1 0 16,30 0-16,-30 31 16,30-1-1,0-60-15,0 60 16,-31 1-16,1 0 15,-31 30-15,0 0 16,31-31-16,-31 31 16,31 0-16,0-30 15,30 30-15,-31 0 16,1 0-16,-61 0 16,30 0-16,-31 0 15,32 0-15,-1 30 16,0-30-16,31 0 15,-31 0-15,0 31 16,31-31-16,-62 0 16,62 60-16,-61-60 15,-31 0-15,61 0 16,-30 0-16,30 0 16,31 0-16,-62 0 15,32 0-15,-32 0 16,31 0-16,-30 0 15,61 0-15,-31 0 16,-30 0-16,60 0 16,-60 0-16,61 0 15,-1 0-15,31 0 16,-30 0 0,0 31-16,-31-31 15,31 30-15,-1-30 16,1 31-16,-61-1 15,-31-30-15,31 31 16,-1-1-16,62-30 16,0 30-16,-1-30 15,31 31-15,-30-31 16,-31 0-16,31 0 16,30 30-16,0-30 15,30 0-15,1 0 16,-1 0-1,-29 0-15,29 0 16,-30 0-16,0 0 16,31 0-1,-1 0 1,1 0 0,-31 0-1,31 0-15,-31 0 31,30 0-15,1 0 15,-1 0-31,1 0 32</inkml:trace>
  <inkml:trace contextRef="#ctx0" brushRef="#br0" timeOffset="2289.13">20953 3774 0,'31'0'31,"-62"0"16,-29-30-47,29 30 16,1 0-16,-31 0 15,0 0-15,30 0 16,-30 0-16,31 0 16,0 0 15,-1 0 47,31 30-62,0 0-16,0 1 15,0-1 1,0 1-16,0-1 16,0 1-1,0-1-15,0 0 16,0 1-1,0-1 1,0 1 0,0-1 15,0 1-15,31-1 15,-1-30-16,0 0 1,1 0 0,-1 0-1,1 30-15,-31 1 32,30-1-1,1-30-31,-1 0 15,1 0 1,-1 0-16,-30 31 16,31-1-1,29-30-15,-29 31 0,30-31 16,-31 30-16,1-30 16,-1 30-1,62-30-15,-32 0 16,32 0-16,60 31 15,-91-31-15,30 0 16,-30 0-16,31 0 16,-62 0-16,31 0 15,0 0-15,0 0 16,30 0-16,-60 0 16,30 0-16,-31 0 15,1 0-15,29 0 16,-29 0-16,-1 0 15,1 0-15,-1 0 16,1 0 0,-1 0-16,1 0 15,-1 0-15,1 0 16,-1 0-16,0-31 31,1 31-15,-1-30-1,1 0-15,-1 30 16,1 0 15,-31-31-15,0 1 0,0-1-1,0 1 1,0-1-16,0 1 15,0-31 1,-31 0-16,-91 31 16,31-61-16,0 60 15,-31 1-15,61 30 16,-30-31-16,-1 31 16,1 0-16,-31 0 15,31 0-15,-1 0 16,1 0-16,0 0 15,-31 0-15,91 0 16,-30 0-16,31 0 16,-1 0-16,1 0 15,0 0-15,-1 0 16,1 0 0,-1 0-1,1 0-15,-1 0 16,1 0-1,-1 0 1,1 0 15,-1 0-31,1 0 16,0 0 15,-1-30-15,1 30 31</inkml:trace>
  <inkml:trace contextRef="#ctx0" brushRef="#br0" timeOffset="6702.99">26892 3257 0,'-30'0'15,"-1"0"1,-29 0-16,-1 0 16,0 0-1,-31 0-15,31 0 16,0-31-16,1 31 16,-32 0-16,-30 0 15,31 0-15,0 0 16,-1 0-1,1 0-15,-31 0 16,31 0-16,-1 0 16,1 0-16,0 0 15,30 0-15,0 0 16,30 0-16,-30 31 16,31-1-1,0 0-15,-31-30 16,30 31-16,31-1 15,-30 31-15,-1-61 16,31 61-16,-30-30 16,-1-1-16,1 0 31,30 1-15,0-1-16,-31 1 15,31-1-15,0 1 16,0 29-1,0-29 1,0-1 0,0 1-1,0-1 1,0 1 0,0-1-16,0 31 15,31-61-15,-1 61 16,-30-31-16,31 1 15,-1-1-15,1 0 16,-31 1 0,61-31-1,-31 30-15,61 1 16,1-1-16,30 31 16,-31-61-16,0 30 15,1-30-15,30 0 16,-31 0-16,31 0 15,30 0-15,-61 0 16,31 0-16,0 0 16,-31 0-16,1 0 15,-31 0-15,0 0 16,0 0-16,-31 0 16,31 0-16,0 0 15,0 0 1,-31-30-16,31 30 15,-30-30-15,29-1 16,-60 1-16,31 30 16,-31-31-1,30 31-15,1-30 16,30 30-16,-31 0 16,31-31-16,0 31 15,-61-30-15,30 0 16,31-1-16,-30 1 15,30-1-15,-31 1 16,31-1-16,-30 31 16,29 0-1,-29-30 1,-1 30 0,1-30-16,-31-1 15,0 1-15,0-31 16,30 30-16,-30-29 15,0-1 1,0 30-16,0-30 16,0 31-16,0 0 15,0-1 1,0 1-16,-30-31 16</inkml:trace>
  <inkml:trace contextRef="#ctx0" brushRef="#br0" timeOffset="14044.58">8497 6330 0,'0'31'125,"0"29"-110,0 1-15,0 0 94</inkml:trace>
  <inkml:trace contextRef="#ctx0" brushRef="#br0" timeOffset="15179.39">26040 7426 0,'30'30'16,"-30"1"0,-30-31-1,-31 60 1,0 1-16,0 0 15,-31 61-15,62-61 16,0 30 0,-31 0-16,0 62 15,0-1-15,0 0 16,-30 61-16,60-122 16,1 0-16,-1-30 15,31-30 1,0-1-1,-30 1 1,30-1 0,0 0 15,0 1 16</inkml:trace>
</inkml:ink>
</file>

<file path=ppt/ink/ink2.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17:50.668"/>
    </inkml:context>
    <inkml:brush xml:id="br0">
      <inkml:brushProperty name="width" value="0.05292" units="cm"/>
      <inkml:brushProperty name="height" value="0.05292" units="cm"/>
      <inkml:brushProperty name="color" value="#FF0000"/>
    </inkml:brush>
  </inkml:definitions>
  <inkml:trace contextRef="#ctx0" brushRef="#br0">21106 11960 0,'-31'-30'15,"1"30"1,-1-31 0,1 31-16,-1 0 78,-29 0-78,-1 0 15,0 0-15,0 0 16,0 0-16,-30 0 16,30 0-16,-31 31 15,-30-31-15,62 30 16,-32-30-16,31 0 15,31 30-15,182-60 157</inkml:trace>
  <inkml:trace contextRef="#ctx0" brushRef="#br0" timeOffset="1036.53">30273 11777 0,'30'31'0,"1"30"16,-1-31-1,-30 31-15,0 0 16,0 61 0,-61-31-16,31 31 15,30 91-15,-31-31 16,-60 92-16,61-30 16,-31 29-16,61-90 15,0 60-15,0-60 16,30 30-16,31-122 15,-30 1-15,-1-31 16,0-31-16,1 31 16,-1 0-16,1 0 15,30-1-15,-31 1 16,31 0 0,-30 30-16,-1-30 15,0-61-15,1 61 0,-1-30 16,1 29-1,-1-29-15,1 30 16,60 0-16,-30-1 16,0-29-16,-31-1 15,31 1-15,-30-1 32,-31 31-17,0 0 1,-92 61-16,-60-1 15,-92 32-15,-30 29 16,122 1-16,0-62 16,-61 62-16,-1-61 15,-182-1-15,1 32 16,-93-1-16,1 0 16,30-91-16,153-61 15,121 0-15,31-92 16,-1-181-16,-29-62 15,-1-122-15,-30 31 16,91 92-16,30 60 16,32 30-1,60 1-15,-31-92 16,31-30-16,0 61 16,0 60-16,0 1 15,31 91-15,-31 60 16,0 1-16,0 61 15,0-1-15,0 1 16,30-1 0,31 31-16,0-30 15,30 30-15,-30 0 16,0-31-16</inkml:trace>
  <inkml:trace contextRef="#ctx0" brushRef="#br0" timeOffset="3958.16">20344 11321 0,'-30'30'0,"-1"1"15,1-1-15,0-30 16,-1 31-16,1-1 16,-31 31-16,30-31 15,1 31 1,-31 0-16,0 0 15,31 0-15,-31 30 16,30 31-16,-30-31 16,-30 92-16,0 30 15,30 0-15,-31-61 16,62-61-16,-1 31 16,1-61-16,-1 0 15,31 0-15,-30-61 16,30 60-16,0-29 15,0-1-15,-30 1 16,30-1-16,0 31 16,0 0-1,0 0-15,0 0 16,30-31-16,0 31 16,-30-31-1,31 1-15,-31-1 16,30 1-16,-30-1 15,31 31-15,-1-31 16,-30 31-16,31-30 16,-1-1 31,1 0-32,30 1-15,-31-31 16,31 0-16,0 0 15,-31 0-15,123 0 16,-32 0-16,62 0 16,30 0-16,-30 0 15,91-61-15,-91 31 16,60-1-16,-90-60 16,-1 30-16,31-61 15,-92-30-15,61-61 16,31-61-16,-61-61 15,30-60-15,-91 30 16,-30 60-16,-31 1 16,0 30-16,-92 61 15,31 122-15,31 30 16,-1 0-16,1 61 16,-31-30-16,0 30 15,0 0-15,0-31 16,-30 31-16</inkml:trace>
  <inkml:trace contextRef="#ctx0" brushRef="#br0" timeOffset="5400.76">18121 2587 0,'-91'31'0,"-1"-1"15,-60 31-15,0 0 16,0 0 0,-31 30-16,31-30 15,-62 30-15,62 31 16,-61-1-16,0 1 15,-31 122-15,31-92 16,0 91-16,-31-30 16,92-30-16,-31-31 15,92 0-15,-31-30 16,61-31-16,0-30 16,-30 61-16,60-31 15,1 31-15,30 30 16,-31-61-16,31 61 15,0-30-15,0-31 16,0 31-16,0 0 16,0-31-16,0 61 15,31-60-15,60 60 16,-60-61-16,-1 31 16,31-31-16,30 61 15,1-60-15,29 60 16,1 30-16,61 31 15,-92-121 1,62 29-16,-32 1 16,-60-61-16,31 0 15,30-31-15,-1 31 16,32 0-16,-1-61 16,61 30-16,-30-30 15,30 0-15,-30 0 16,0 0-16,91-60 15,-31 29-15,31-60 16,31 0-16,-31-31 16,0-61-16,0 31 15,0-31-15,-60-30 16,-32 31-16,-60-31 16,0 0-16,30 0 15,-30-61-15,-31 91 16,31-91-16,-30 61 15,-1-60-15,-61 90 16,-30 0-16,0-30 16,0 31-16,0 60 15,-61-91-15,1 122 16,-1-61-16,-31-1 16,31 62-1,0 0-15,1 0 16,-62 60-16,61 1 15,0 30-15,61-31 16,-31 31-16,-29 0 16,29 0-16,-30 0 15,31 0-15</inkml:trace>
</inkml:ink>
</file>

<file path=ppt/ink/ink3.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0:09.933"/>
    </inkml:context>
    <inkml:brush xml:id="br0">
      <inkml:brushProperty name="width" value="0.05292" units="cm"/>
      <inkml:brushProperty name="height" value="0.05292" units="cm"/>
      <inkml:brushProperty name="color" value="#FF0000"/>
    </inkml:brush>
  </inkml:definitions>
  <inkml:trace contextRef="#ctx0" brushRef="#br0">21258 2070 0,'0'182'0,"0"-60"16,0 61-16,0-1 15,0 31-15,0-91 16,-30 30-16,30-61 16,0 1-16,0-1 15,0 31-15,0 0 16,0-31-16,0 0 15,0 31-15,0-31 16,0 0-16,0 1 16,0 60-16,0-61 15,0 31-15,0 30 16,0-30-16,0 60 16,0-29-16,0 29 15,0 1-15,0 30 16,0-31-1,0-60-15,0 61 0,0-1 16,0 31-16,0-91 16,0 121-16,0-60 15,0 0-15,0-31 16,0-31 0,0 32-16,0-32 15,0 32-15,0-62 16,0 0-16,30 0 15,-30 1-15,0-31 16,30 60-16,-30-60 16,0 30-16,0 1 15,0-1-15,0 61 16,0-30-16,0 30 16,0-30-16,0 30 15,0-30-15,0 30 16,0 30-16,-30-60 15,-31 91-15,31-61 16,-1-30-16,1 30 16,-1-30-16,1 0 15,30-31-15,0-30 16,-61 0 0,61 0-1,0-31 16</inkml:trace>
  <inkml:trace contextRef="#ctx0" brushRef="#br0" timeOffset="1589.25">14771 9495 0,'30'0'31,"31"0"-31,0 0 16,31 0-16,29 0 15,1 0-15,-30 0 16,-1 0-16,-30 0 15,30 0-15,-30 0 16,91 0-16,-30 0 16,91 30-16,31 1 15,0 30-15,91-31 16,-92 31-16,1-61 16,0 0-16,30 30 15,-152-30-15,60 0 16,-29 0-16,-62 0 15,0 0-15,62 0 16,-62 31-16,0-31 16,62 30-16,-31-30 15,-62 0-15,32 0 16,-31 0-16,0 0 16,0 0-1,-1 0-15,-29 0 0,30 0 16,0 0-1,0 0-15,60 0 16,-29 31-16,60-31 16,-91 30-16,0-30 15,-31 0-15,1 0 16,-1 0 0,31 0-16,0 0 15,30 0-15,1 0 16,60 0-16,31 0 15,-61 0-15,-1 0 16</inkml:trace>
  <inkml:trace contextRef="#ctx0" brushRef="#br0" timeOffset="12526.66">15746 12295 0,'30'0'31,"0"0"-15,1 0 0,30 0-1,0-61-15,0 61 16,30 0 0,-30 0-16,0 0 15,0-31-15,-31 31 16,31 0-16,30 0 15,-30-30-15,31 30 16,-31 0-16,0 0 16,0-30-1,-31 30-15,31 0 16,-31 0 0,1 0 15</inkml:trace>
  <inkml:trace contextRef="#ctx0" brushRef="#br0" timeOffset="26412.67">8771 13908 0,'31'-31'156,"-1"31"-125,1 0-15,-1 0 15,1 0 0,-1 0 1,31 0-17,0-30-15,0 30 16,0 0-16,0 0 15,-1-31-15,-29 31 16,-1 0 0,1 0-16,30-30 15,-31 30-15,31 0 16,30-31-16,-30 31 16,31 0-16,-1 0 15,-30 0-15,0-30 16,0 30-1,0 0-15,0-30 16,-31 30-16,31 0 16,0-31-16,0 31 15,30 0-15,-30 0 16,0 0-16,-31-30 16,31 30-16,0 0 15,0 0-15,31 0 16,-32 0-16,32 0 15,30 0-15,30 0 16,-30 0-16,0 0 16,-31 0-16,31 0 15,30 0-15,-61 0 16,31 0-16,0 0 16,-61 0-16,-31 0 31,1 0-16,-1 0 1,1 0-16,30 0 16,-31 0-16,1 0 15,-1 0 32,1 0-31,29 0-16,-29 0 15,30 0-15,-31 0 16,92 0-16,-61 0 16,0 0-16,-31 0 15,1 0 1,-1 0-16,31 0 16,0 0-16,0 0 15,0 0-15,0 0 16,30 0-16,-30 0 15,0 0 32,0 0-47,-31 0 16,1 0 0,-1 0-16,31 0 15,-30 0 16,-1 0-31,31 0 16,0 0 0,0 0-1,-31 0-15,31 30 16,-30-30 0,30 0-16,-31 31 31,1-31-31,29 0 15,-29 30-15,-1-30 16,31 0 0,-30 0-16,-1 0 15,1 0-15,-1 0 16,31 0-16,-31 0 16,31 0-16,61 0 15,-91 0-15,90 0 16,-60 0-16,0 0 15,-30 0-15,30 0 16,-31 0-16,31 0 16,30 0-16,-30 0 15,31 30-15,60-30 16,-61 0-16,62 31 16,-62-31-16,-30 0 15,0 0-15,0 0 16,0 0-1,-1 0 1,-29 0-16,-1 0 0,1 0 16,-1 0-16,31 0 15,-30 0 17,-1 0-32,1 0 31,-1 0 31,1 0-46,-1 0 15,0 0 0,1 0 1</inkml:trace>
  <inkml:trace contextRef="#ctx0" brushRef="#br0" timeOffset="37676.8">9624 14912 0,'0'-31'63,"30"31"-16,1 0-32,-1 0 1,1 0-16,-1 0 15,31 0 1,-30 0-16,30 0 16,-1 0-16,1 0 15,-30 0-15,-1 0 16,1 0-16,-1 0 16,1 0-16,-1 0 15,31 0-15,-31 0 16,1 0-16,-1 0 15,1 0 1,-1 0 31,1 0-47,30 0 16,0 0-16,-1 0 15,-29 0 1,30 31 15,-31-31 0,1 0-31,-1 0 16,1 0-16,-1 0 16,1 0-1,-31 30 1,30-30-1,0 0-15,1 0 16,-1 0-16,31 0 16,-30 31-16,-1-31 15,1 30-15,30-30 16,-1 31-16,-29-1 16,-1-30-16,1 30 31,-1-30 0,1 31-15,-1-31-1,1 0 1,-1 0 15,1 0 219</inkml:trace>
  <inkml:trace contextRef="#ctx0" brushRef="#br0" timeOffset="46912.25">19583 18107 0,'30'0'281,"1"0"-265,-1 0 93,1 0-93,-1 0 31,1 0-47,-1 0 15,1 0 1,-1 0 0,31 0-16,-31 0 15,1 0-15,30 0 16,0 0 0,30 0-16,-30 0 15,61 0-15,-61 0 16,-31 0-16,31 0 15,-30 0-15,29 0 16,1 0-16,-30 0 16,30 0-16,0 0 15,-31 0-15,31 0 16,-31 0 0,31 0-1,-30 0-15,-1 0 16,1 0-1,-1 0-15,1 0 16,30 0-16,-31 0 16,31 0-16,-31-30 15,31 30 1,0 0 0,0 0-16,-30 0 15,30 0-15,-1 0 16,1 0-16,0 0 15,-30 0 1,30 0-16,-31 0 16,31 0-16,-31 0 15,31 0-15,-30 0 16,-1 0-16,31 0 16,-30 0-16,30 0 15,-31 0-15,0 0 16,1 0-16,-1 0 15,1 0 1,-1 0-16,1 0 16,30 0-16,0 0 15,-1 0 1,1 0-16,0 0 16,0 0-16,0 0 15,0 0-15,0 30 16,30-30-16,-30 0 15,0 0-15,0 0 16,0 0 0,-31 0-16,31 0 15,-30 0 1,30 0 0,-31 0-1,1 0 32,-1 0-47,0 0 16,1 0-16,-1 0 15,1 0-15,-1 0 16,1 0 0,-31 31-1,30-31-15,1 30 16,-1-30-16,1 0 15,-1 0-15,0 0 32,1 0-32,-1 0 15,1 0-15,30 0 16,0 30-16,-31-30 16,31 0-16,-61 31 31,31-31-16,-1 0-15,0 0 16,1 0 0,30 0-16,-31 0 15,1 0 17,-1 0-17,1 0-15,-1 0 16,1 0-1,-1 0 48,0 0-47,1 0-1,-1 0 32,31 0-47,-30 0 16,-1 0 77,1 0-14</inkml:trace>
</inkml:ink>
</file>

<file path=ppt/ink/ink4.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1:10.801"/>
    </inkml:context>
    <inkml:brush xml:id="br0">
      <inkml:brushProperty name="width" value="0.05292" units="cm"/>
      <inkml:brushProperty name="height" value="0.05292" units="cm"/>
      <inkml:brushProperty name="color" value="#FF0000"/>
    </inkml:brush>
  </inkml:definitions>
  <inkml:trace contextRef="#ctx0" brushRef="#br0">7035 2557 0,'-61'30'110,"31"1"-95,-1 29 1,31-29-16,0 30 16,0 0-1,0-1 1,0-29-16,0-1 16,0 1-1,0-1 1,0 1-16,0-1 15,0 0 1,0 1-16,0-1 16,0 1-16,0 30 15,0-31-15,0 0 16,0 1 15,0-1 63,0 1-78,0-1 30,0 1-46,31-1 32,30 31-32,-31-61 15,1 30 1,30 1-16,-61-1 16,30-30-16,1 31 15,29-31-15,-29 30 16,-1-30-1,1 31-15,-1-31 16,1 30-16,-1-30 16,1 0-16,30 0 15,-31 0 1,-30 30 0,30-30-1,1 0 1,-1 0-1,1 0 1,-1 0-16,1 0 16,30 0 15,-31 0-15,1 0-16,-1 0 15,0 0 16,31 0 1,-30 0-32,30-30 15,0-31-15,-31 0 16,1-30-16,-31 30 16,30 0-16,-30-30 15,0 30-15,0 0 16,0 0-16,0 0 15,0 1-15,0 29 16,0 1-16,0-31 16,0 30-1,0 1-15,0 0 16,-30-1 0,-1 31-1,1-30 1,-1-1-16,1 1 15,-1-1 1,1 1-16,-1 0 16,-30-1-16,31 31 15,0 0-15,-1-30 16,1 30-16,-1 0 16,-30-31-1,31 1-15,-31 30 16,30-31-16,-29 1 15,60 0-15,-61-1 16,0 31-16,30-30 16,-30 30-16,31 0 15,-1 0-15,1-31 16,0 31 0,-1 0-1,1 0-15,-1 0 16,1 0-16,-1 0 15,1 0-15,-31 0 16,-61 31 0,61 30-16,31-31 15,-1 0-15</inkml:trace>
</inkml:ink>
</file>

<file path=ppt/ink/ink5.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1:33.188"/>
    </inkml:context>
    <inkml:brush xml:id="br0">
      <inkml:brushProperty name="width" value="0.05292" units="cm"/>
      <inkml:brushProperty name="height" value="0.05292" units="cm"/>
      <inkml:brushProperty name="color" value="#FF0000"/>
    </inkml:brush>
  </inkml:definitions>
  <inkml:trace contextRef="#ctx0" brushRef="#br0">17451 12934 0,'0'-31'0,"-30"31"32,-1-30-1,1 30-15,-1 0-16,-30 0 15,31 0 1,-1 0-1,1 0-15,0 0 16,-31 0-16,30 0 16,-30 0-16,0 30 47,-30 1-32,30-1-15,61 1 16,0 30-16,0-31 15,0 31-15,0 0 16,0-31-16,0 31 16,0 61-1,0-61-15,0-1 16,0 32-16,0-31 16,0-31-16,0 0 15,31 1-15,-31 30 16,30-31-16,-30 1 15,0 29-15,30 1 16,-30 0-16,31-61 16,-31 61-16,30-31 15,1 31-15,-1-30 16,1-1-16,-31 31 16,61 0-1,0-31-15,-31 31 16,0 31-16,31-62 15,-30 31-15,-1-61 16,31 30 0,-30-30-16,-1 0 15,1 31-15,-1-31 16,31 0-16,-31 0 16,31 0-1,-30 0 1,30 0-16,-31 0 0,-30-31 15,61 1-15,-31-1 16,1 1 0,-1-31-16,1 31 15,-1-31-15,1 30 16,-1 31-16,-30-61 16,0 31-16,0-31 15,31 0-15,-31 0 16,0 1-16,0-1 15,0-31-15,0 32 16,0-32-16,0 62 16,0-31-16,0 0 15,0 0-15,0 0 16,0 31 0,0 0-16,0-31 15,0 30 1,0 1-16,0-1 15,0 1 1,-31 0 0,1-1-1,-1 1 1,1-1-16,-31 31 0,61-30 31,-61-1-15,-61-60-16,31 30 15,-31-30-15,61 60 16,61 1-16,-30 0 16</inkml:trace>
  <inkml:trace contextRef="#ctx0" brushRef="#br0" timeOffset="2791">25309 12508 0,'-31'0'31,"1"0"-31,-1 0 16,-30 0-16,0 0 15,1 0-15,-1 0 16,30 0-1,-30 0 1,31 0-16,-31 0 16,0 0-16,31 0 15,-1 0-15,-30 0 16,0 0-16,0 0 16,31 0-16,-31 0 15,31 30-15,-1-30 16,31 31-16,-30-31 15,-1 30-15,1 0 16,-1-30 0,1 31-1,-1 30-15,31-31 16,-30 31-16,-1 0 16,31-31-16,-30 1 15,30 30 1,0 0-1,0-1-15,-31 1 0,31-30 16,0-1-16,-30 1 16,30-1 31,0 0-32,0 1-15,0-1 16,30 1-16,-30-1 15,31-30 1,-1 0-16,1 0 16,-1 31-16,31-31 15,0 0-15,0 30 16,0-30 0,0 30-16,-31-30 15,31 0-15,0 0 16,0 0-16,0 31 15,30-31-15,-30 0 16,0 0-16,31 0 16,-32 0-16,1 0 15,0 0-15,0 0 16,0 0-16,0 0 16,-31 0-1,1 0-15,30 0 16,-31 0-16,1 0 15,-1 0-15,1 0 16,-1 0-16,1 0 47,-1 0-47,0-31 16,1 31-16,-1 0 15,1 0-15,-1 0 47,1 0-47,30 0 16,-31 0-16,1 0 15,-1 0-15,0 0 16,31 0-16,0 0 16,0 0-16,0 0 15,-30 0-15,29-30 16,1 0-1,0-1-15,0 31 16,-30-30-16,30 30 16,0-31-1,-1 31-15,1 0 16,0 0-16,0 0 16,0-30-16,-30 30 15,-1 0-15,31-31 16,-31 31-16,1 0 15,30 0-15,-31 0 16,31-30 0,0 30-1,0 0-15,-31-30 47,-30-1-31,31 31-1,-31-30 1,30 30 0,-30-31-1,0 1 1,0-1-16,0 1 16,0 0-1,-30 30-15,-1-31 16,1 31 15,-1-30-31,1 30 16,0-31-16,-31 31 15,0-30-15,0 30 16,30-31-16,1 31 16,-31 0-16,0 0 15,-30 0-15,30 0 16,0 0-16,0 0 15,0 0-15,0 0 16,0 0-16,-30 0 16,30 0-16,0 0 15,0 0-15,31 0 16,-1 0 0,-30 0-1,0 0-15,0 0 16,-30-30-16,30 30 15,0-31-15,31 31 16,-1 0-16,1 0 16,-1 0-16,-29 0 15,-1 0 1,0 0-16,0 31 16,0-1-1,0-30-15,0 31 16,31-31-1,-1 0-15,1 30 16</inkml:trace>
  <inkml:trace contextRef="#ctx0" brushRef="#br0" timeOffset="5880.75">16629 5691 0,'0'31'16,"0"29"-16,0 62 15,0-91 1,0 90-16,30 1 0,-30-61 16,31 61-1,-1-31-15,1-30 16,-1 30-16,1-30 15,-1 0-15,0 0 16,1 0-16,-1-1 16,31 1-16,-30 0 15,-1-61-15,1 31 0,30-1 16,-1 0 0,1 1-16,0 30 15,0-31-15,61 61 16,-31-60-16,-30-1 15,92 62-15,-62-1 16,61-30-16,-60 0 16,29 30-16,-29-61 15,-1 31-15,31-30 16,0 29-16,0 1 16,-31-61-16,0 31 15,1-31-15,30 0 16,-31 30-16,0-30 15,-30 0-15,31 0 16,-32 0-16,1 0 16,0 0-16,0 0 15,-30 0-15,30-30 16,-31-1-16,0-30 16,-30 31-16,31-31 15,-1-61-15,31-30 16,-30-30-1,-1-31-15,-30 30 0,0 61 16,0 1 0,0-1-16,0 61 15,-30-30-15,30 30 16,-31 0-16,1 0 16,30-61-16,-31 92 15,1 0-15,-1-31 16,1-31-16,-31 32 15,31-1-15,-31 0 16,0 0-16,30 31 16,-30-31-16,1 30 15,-62-30-15,30 1 16,31 29-16,-30-60 16,30 60-16,0 1 15,-30-31-15,-1 0 16,32 31-16,-1-31 15,-31 31-15,31-1 16,0 1-16,-30-1 16,0 31-16,30-30 15,-31-1 1,32 31-16,-32-61 16,31 61-16,-30 0 15,-31-30-15,31 30 16,-1 0-16,1 0 15,-31 0-15,31 61 16,30-31-16,0 1 16,0-31-16,31 0 15,-31 0-15,61 30 16,-31-30 0,1 31-1,-31-31-15,30 30 16,-29 1-16,29-1 15,1-30-15,-1 30 16,-30 1-16,31-31 16,-31 61-16,30-31 15,1 1-15,30-1 32,-31-30-32,1 30 15,0 1-15,-1-1 16,1-30-16,30 31 15,-31-1 1,1 1 0,30-1-1,-31 0 1</inkml:trace>
  <inkml:trace contextRef="#ctx0" brushRef="#br0" timeOffset="9381.48">25735 3744 0,'-91'0'0,"-31"-61"16,0 61-16,31 0 16,30 0-16,0 0 15,0 0-15,30 0 16,1 0-16,-31 0 16,31 0-1,-31 0-15,30 0 16,-30 30-16,0-30 15,31 0 1,-31 31-16,0-1 16,0 0-16,0 1 15,0 30-15,1-31 16,-32 61-16,31 1 16,0-31-16,0-1 15,31 62-15,-1-61 16,1 0-16,30 0 15,-30 30-15,30-30 16,-31 30-16,31 0 16,-30-30-16,-1 61 15,-30 0-15,61-31 16,-30 61-16,30-60 16,0-1-16,0 31 15,-31-31-15,31 0 16,0-30-16,0 0 15,0 0-15,0 0 16,0-31-16,0 31 16,0-31-1,0 31 1,0-30-16,0 29 16,31 1-16,-31-30 15,0 30 1,0 0-1,30-1-15,-30 1 16,31 0-16,-31-30 16,0-1-16,30 31 15,-30 0-15,31 0 16,-31 30-16,0-61 16,30 31-16,-30 0 15,0-31-15,31 62 16,-31-62-16,0 1 15,0-1-15,0 0 16,30 1-16,-30 30 16,30-31-16,-30 1 15,31 29-15,-31-29 16,30-1-16,-30 1 16,0-1-16,0 1 15,0-1 1,31-30-16,-1 30 0,1 31 15,-31-30 1,30 30 0,-30-31-16,31 1 15,-1-1 17,1-30-17,-1 30 16,1-30-31,-1 0 16,0 0-16,1 0 16,-1 0-16,1 31 15,30-31-15,-31 0 16,31 30 0,0-30-16,30 31 15,-30-31-15,0 0 16,0 30-16,0-30 15,0 0-15,0 0 16,-31 0-16,1 0 16,30 0-16,0 0 15,-31 0 1,31 0 0,0 0-1,0 0-15,-31 0 16,1 0-16,-1 0 15,31 0-15,0 0 16,-31 0-16,31-30 16,0-1-1,0 1-15,-30-1 16,-1 31-16,0-30 16,1 0-16,30-1 15,-31 1-15,31 30 16,0-31-16,0-30 15,-31 61-15,31-30 16,0-31-16,-30 31 16,30-31-16,0 30 15,-31-30-15,31 1 16,-31 29-16,1-30 16,-1 0-16,31 1 15,-30-1-15,-1 30 16,1-30-16,30 1 15,-31-62 1,0 61-16,-30 0 0,31-30 16,-31 0-16,30-1 15,-30-60 1,31 61-16,-31-1 16,0-29-16,0 29 15,0 32-15,0-32 16,0 1-16,0 0 15,0-1-15,0 32 16,0-1-16,0 0 16,0 0-16,0 31 15,0-31-15,0 0 16,0 30-16,30 1 16,1 0-16,-31-31 15,0 0-15,30 30 16,-30-29-16,0-1 15,0-31-15,0 31 16,31 1-16,-31-1 16,0 0-1,0 0 1,0 0 0,0 0-16,0 0 0,0-30 15,0 0-15,0-31 16,0 31-16,0 0 15,0-1-15,0 1 16,0 61 0,0-31-16,0 30 15,-31 1 1,31-1-16,0 1 16,-61 0-16,0-1 15,31 31-15,-31-30 16,-30-1-16,30 1 15,-61 30-15,31-61 16,-1 30-16,-60 31 16,-31 0-16,61-30 15,-30 30-15,30 0 16,31 0-16,30 0 16,0 0-16,0 0 15,0 0-15,0 0 16,0 0-16,0 0 15,1 30 1,29-30-16,1 31 16,-1-1-1,-30 1 1</inkml:trace>
</inkml:ink>
</file>

<file path=ppt/ink/ink6.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2:10.732"/>
    </inkml:context>
    <inkml:brush xml:id="br0">
      <inkml:brushProperty name="width" value="0.05292" units="cm"/>
      <inkml:brushProperty name="height" value="0.05292" units="cm"/>
      <inkml:brushProperty name="color" value="#FF0000"/>
    </inkml:brush>
  </inkml:definitions>
  <inkml:trace contextRef="#ctx0" brushRef="#br0">27501 13421 0,'-60'-31'0,"29"31"15,-30 0-15,0 0 16,-91-30-16,61-1 15,-1 31-15,-60-30 16,61 30-16,-1 0 16,-30 0-16,31-30 15,0 30-15,-1 0 16,31 0-16,-30 0 16,-31 0-16,61 0 15,31 0 1,-1 0-16,-30 0 0,1 30 15,29 0 1,-30-30-16,0 31 16,31-31-16,-31 30 15,0 31-15,0 61 16,0-31-16,-30 31 16,60-31-16,-30 61 15,31-60-15,-31-1 16,61-30-16,-30 60 15,30-90-15,-61 91 16,61-61-16,0-31 16,0 0-16,0 1 15,0 30-15,-61 0 16,61-1-16,0 32 16,0-1-16,0-30 15,0 61-15,30-31 16,1 0-16,30-30 15,30 61-15,31-31 16,-31 31-16,61-1 16,-30 32-16,61-32 15,-92-29 1,62-1-16,-62-30 0,31 0 16,-31 0-16,61-1 15,1 1 1,30-30-16,30 30 15,-31-61-15,1 30 16,61-30-16,30 0 16,-30 0-16,-1 0 15,1 0-15,-1 0 16,-29-61-16,29 31 16,-29-1-16,60-60 15,-61-61-15,-30 91 16,-1-61-16,-29 1 15,-1-1-15,-30-30 16,-31 30-16,31 31 16,-31-31-16,1 31 15,-1 30-15,-30-61 16,0 61-16,0 0 16,-31 0-16,1 1 15,-1-1-15,0 0 16,31-91-16,-30 60 15,-1-60-15,1 61 16,-31 0-16,0 30 16,0 0-1,0-30-15,-31 30 16,31-31-16,-30 32 16,-1-32-16,1 31 15,-1 1 1,1-1-16,0 30 15,-1-30-15,-30 1 16,31 29-16,-31 1 16,30-1-16,-30 1 15,61-1-15,-60-29 16,-62 29-16,30 1 16,-60-31-16,-61-30 15,-92-1-15,31 1 16,31 0-16,-31-1 15,91 62-15,-30-1 16,60 1-16,-29 30 16,60-30-16,-91-31 15,30 61-15,-30-31 16,30 31-16,0-30 16,31 30-16,30 0 15,0 0-15,31 0 16,0 0-16,-1 30 15,31-30 1,0 31-16,0-1 16,1 1-16,-62-1 15,61 0-15,0 1 16,30-1-16,-30 1 16,61-1-16,-30 1 15,-31-31-15,31 30 16,-1 0-1,-30 31-15,31-30 16,30-1-16,-31 1 16,-30-1-16,31-30 15,0 31-15,-1-1 16,31 0 0,-30 1-1,30-1-15</inkml:trace>
  <inkml:trace contextRef="#ctx0" brushRef="#br0" timeOffset="4897.81">11238 2678 0,'31'0'47,"-31"31"-31,-31-31 15,-30 30-15,0 1-16,-30-1 15,30 1-15,0-1 16,0 0-16,31 1 16,-1-1-16,-30 1 15,0 30 1,-30 30-16,30-30 16,-61 30-16,61-30 15,1 61-15,-1-31 16,30 0-16,-30 31 15,31-61-15,-1 0 16,1 0-16,30-1 16,0 1-16,-31 0 15,1-61 1,30 61-16,0-31 16,0 1-1,0 30-15,0-31 16,0 31-1,0-31 1,0 1-16,0-1 16,0 31-16,0-30 15,0-1-15,0 0 16,0 1-16,0-1 16,0 1-1,0-1-15,30 1 16,-30-1-16,31 31 31,-1-31-31,1 1 0,-1-1 16,1 1-1,30 30-15,30-1 16,31-29-16,30 30 16,-30-61-16,0 0 15,30 61-15,31-61 16,-1 0-16,1 0 15,0 0-15,-31 0 16,-30 0-16,30 0 16,-30 0-16,0 0 15,0 0-15,30 0 16,31 0-16,0 0 16,-1 0-16,1 0 15,0 0-15,-31 0 16,-30 0-16,30 0 15,31 0-15,-61 0 16,30 0-16,-30-31 16,30 1-16,-30 30 15,0-31-15,0 31 16,30-30 0,-30 30-16,60 0 15,-29 0-15,-62 0 16,0-31-16,31 31 15,-30-30-15,-32 30 16,1-30-16,0 30 16,0 0-16,0 0 15,-30 0-15,90 0 16,-60 0-16,-30 0 16,30 0-16,-31 0 15,31 0-15,-30 0 16,-1-31-16,31 31 15,-61-30-15,61-31 16,-31 30-16,31-30 16,0 31-16,0-31 15,-31 0-15,31 31 16,-30-31-16,60 0 16,-60 0-16,30-30 15,-1 0-15,-29-1 16,30 1-16,-31 30 15,1-60-15,-1 60 16,62 0 0,-62-30-16,0-1 15,1-29-15,30-1 0,-31 0 16,-30 0-16,31 1 16,-31 29-1,0 1-15,0 30 16,0-30-16,0 30 15,-31 0-15,31 31 16,-61-31-16,31 30 16,-61 1-16,30 0 15,-122-1-15,-30 1 16,-92-31-16,-60 30 16,-1 31-16,31-60 15,92 60-15,-1 0 16,92 0-16,30 0 15,-30 0-15,-31 0 16,0 60-16,31-29 16,0-1-16,30-30 15,30 31-15,-29-1 16,60-30-16,0 0 16,-31 0-16,1 0 15,0 0-15,-1 0 16,-60 0-1,30 0-15,-30 0 16,30 31-16,-30-1 16,60 31-16,-29-31 15,29 31-15,1-30 16,-31-1-16,31-30 16,30 30-16,-31-30 15,31 31-15,1-31 16,-1 30-16,-31 1 15,31-31-15,-60 30 16,29-30-16,1 31 16,-1 29-16,-29-29 15,-1-1-15,-31 1 16,-29-1-16,29 1 16,93-1-16,-1-30 15,0 0-15,-31 61 16,31-61-16,-30 0 15,-31 30-15,31-30 16,30 0-16,0 31 16</inkml:trace>
  <inkml:trace contextRef="#ctx0" brushRef="#br0" timeOffset="10581.06">10842 8278 0,'-30'30'125,"-62"31"-110,-29 91-15,-1 0 16,0 61-16,-61 0 16,61 61-16,-30 0 15,61 0-15,30-91 16,-31 30-16,1-61 16,61 0-16,30-61 15,-31 61-15,31-60 16,0-1-16,-30 61 15,30-61 1,0-30-16,0 31 16,0-31-16,0-1 15,0 1-15,0 0 16,30-30-16,31 29 16,-30-60-16,-1 61 15,31-30-15,0 30 16,0-31-16,0 0 15,30 31-15,61 0 16,-30-30-16,30-1 16,-60-30-16,-31 30 15,0-30-15,-31 31 16,31-31-16,0 0 16,30 0-16,61 0 15,-30 0-15,31 0 16,-32 0-16,62 0 15,-91 0-15,-1 0 16,31 0-16,-31 0 16,0-31-16,62-29 15,-62-32-15,61 1 16,-30-31-16,-61 31 16,30-31-16,-30 1 15,-30-1-15,-1-61 16,-30 1-16,0-1 15,0-60-15,0-1 16,0 31 0,-91 0-16,0 30 15,-1-90-15,31 60 16,-91 0-16,0 0 16,-1 0-16,1 30 15,30 31-15,31 61 16,-31-31-16,31 30 15,30 62-15,0-31 16,-61-30-16,61 30 16,-30 0-16,30 0 15,-30 31-15,60-31 16,-30 0-16,31 0 16,-31 0-16,30 31 15,1 0 1,-1 30 15,1 0-15,0 0-1</inkml:trace>
</inkml:ink>
</file>

<file path=ppt/ink/ink7.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2:31.507"/>
    </inkml:context>
    <inkml:brush xml:id="br0">
      <inkml:brushProperty name="width" value="0.05292" units="cm"/>
      <inkml:brushProperty name="height" value="0.05292" units="cm"/>
      <inkml:brushProperty name="color" value="#FF0000"/>
    </inkml:brush>
  </inkml:definitions>
  <inkml:trace contextRef="#ctx0" brushRef="#br0">14497 13208 0,'-31'30'62,"-29"-30"-62,-1 0 0,30 0 16,-30 0-1,0 0 1,0 0-16,1 0 16,-32 0-1,31 0-15,0 0 16,-30 0-16,30 0 16,0 0-16,0 0 15,0 0-15,0 31 16,0-1-16,-30 0 15,-31 1-15,31-1 16,0 1-16,-31-1 16,61 61-16,0-60 15,-30-1-15,60 31 16,-30-30-16,0 29 16,31 1-16,-31 0 15,0 30-15,31-30 16,-1 0-16,1 61 15,30-31-15,-31 0 16,31 1-16,0 30 16,-30-31-16,30-30 15,0 0-15,0-1 16,0 32-16,0-31 16,0 30-1,0-30-15,0 30 16,0-30-16,0 0 15,0 30-15,0-30 16,30 61-16,1-31 16,30-30-16,-31 0 15,61 30-15,-30-61 16,0 62-16,0-62 16,0 31-16,30 0 15,31 0-15,-30-31 16,-1 61-16,31-60 15,30 30-15,-30-31 16,30 1-16,-30 29 16,91-29-16,-61-1 15,-30-30-15,31 31 16,-62-31-16,31 30 16,91 31-16,0-31 15,31-30-15,-1 0 16,-60 31-16,61-31 15,-31 0-15,-91 0 16,30 0-16,-30 0 16,-31 0-16,62 0 15,-62 0-15,31 0 16,60 0 0,32 0-16,90 0 15,-60 0-15,60 0 16,-60 0-16,-61 0 15,-31 0-15,-30 0 16,0-31-16,-31 31 16,0-30-16,1 30 15,60 0-15,-30-30 16,30 30-16,31 0 16,-61 0-16,30-31 15,-30 31-15,0-61 16,-61 61-16,30-30 15,0 30-15,1-31 16,29 31-16,-29-30 16,-31 0-16,30-1 15,31 1-15,0-1 16,0 1-16,-31-1 16,31-29-16,0 60 15,-31-31-15,0 1 16,62-1-16,-32 1 15,32-61-15,-31 60 16,-1 1 0,1-1-16,-30-30 15,-1 31-15,31-31 16,-31 0-16,0 0 16,31 31-16,-61-31 15,0 31-15,0-1 16,0-30-16,-31 31 15,1-31-15,-1 31 16,-30-1-16,61-30 16,-30 61-16,-31-30 15,30-1-15,-30-29 16,0-1-16,31 30 16,-31-30-16,0 31 15,0 0-15,0-31 16,0 0-16,0 0 15,0-30-15,0 30 16,0 0-16,0 0 16,0 0-16,-31 0 15,31 31-15,0-31 16,-30 0-16,30 0 16,-31 0-16,1 1 15,-1-1 1,1 30-16,-1-30 15,-30 1-15,1 29 16,-1-30-16,0 0 16,-31 31-16,31-31 15,-30 0-15,0 31 16,-62-61-16,-60-1 16,-61 31-16,31-30 15,-32 0-15,93 91 16,29-31-16,32-29 15,-1 29-15,30 1 16,-29-1-16,-93 1 16,32 30-16,-32-61 15,32 30-15,-62 31 16,31-30-16,-31 30 16,62 0-16,29 0 15,31 0-15,-30 30 16,61 1-16,-62-1 15,62 31-15,0-61 16,-31 61-16,31-30 16,-1-1-16,31 31 15,-61-31-15,31 1 16,30-1-16,0 1 16,-30-1-16,30-30 15,-91 61-15,60-31 16,-60 1-16,61-1 15,-62-30-15,62 0 16,-31 31 0,-30-31-16,30 0 15,-61 30-15,31-30 16,30 0-16,-91 61 16,91-61-16,-30 30 15,30 1-15,0-31 16,1 30-16,29 1 15,-60-1-15,61 0 16,30 1-16,0-1 16,0-30-16,0 0 15,0 31-15,31-31 16,-31 0-16,0 0 16,30 0-16,-30 30 15,31-30-15,-1 0 16,1 0-16</inkml:trace>
</inkml:ink>
</file>

<file path=ppt/ink/ink8.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2:53.260"/>
    </inkml:context>
    <inkml:brush xml:id="br0">
      <inkml:brushProperty name="width" value="0.05292" units="cm"/>
      <inkml:brushProperty name="height" value="0.05292" units="cm"/>
      <inkml:brushProperty name="color" value="#FF0000"/>
    </inkml:brush>
  </inkml:definitions>
  <inkml:trace contextRef="#ctx0" brushRef="#br0">11543 7030 0,'-31'-30'15,"-30"-1"-15,-30 31 16,0-30-16,30 30 16,-61-31-16,30-29 15,1 60-15,-61-31 16,30 31-16,0-30 16,-61-1-16,62 31 15,-62-30-15,31 30 16,30 0-16,-30 0 15,60 0-15,-30 0 16,1 0-16,29 0 16,31 0-16,0 30 15,-30 31-15,0 0 16,-1 0-16,31 30 16,0-30-16,0 0 15,31 0 1,0 0-16,-1-31 15,1 31-15,30 0 16,-31 0-16,31-1 16,-30 1-16,30 31 15,-31-1-15,31 61 16,-30-61-16,30 1 16,0-1-16,0-30 15,0-31-15,0 31 16,0 0-16,0-31 15,0 1-15,0-1 16,30 1-16,-30-1 16,31 31-16,-1-31 15,1 1-15,-1-1 16,31 62-16,30-32 16,62 62-16,-1-31 15,61 1-15,-61-1 16,-60-61-16,60 31 15,0-30-15,1-1 16,29 31 0,32 0-16,-62 30 15,61 0-15,-122-60 16,1 30-16,-1-31 16,0 1-16,1-31 15,-31 30-15,30-30 16,0 0-16,1 0 15,60 0-15,-30 0 16,0 0-16,0 0 16,-31 0-16,61 0 15,-30-30-15,0-1 16,0 1-16,0-1 16,-31-30-16,-30 31 15,30 30-15,-30-30 16,30 30-16,-30 0 15,0-31-15,0 31 16,0-30-16,0 30 16,-31-31-16,1 31 15,30-61-15,-31 31 16,1 0 0,-1-31-16,1 0 0,-31 30 15,30-29 1,61-1-16,-60 0 15,-1 0-15,-30 31 16,31-31-16,-1 0 16,-30 0-16,31 0 15,-31 0-15,30-30 16,1 30-16,-1-30 16,31-31-16,-30 61 15,-1-30-15,-30 30 16,30 0-16,-30 0 15,0 31-15,0-31 16,0 31 0,0-1-1,-30-30-15,-61 31 16,30-31-16,-92 31 16,62-62-16,0 62 15,-31-1-15,30 1 16,32 30-16,-62-30 15,-31-1-15,1 1 16,-31 30-16,1-61 16,-31 30-16,30 1 15,31 0 1,-1-31-16,62 61 16,-31-31-16,-30 31 15,60 0-15,1 0 16,30 0-16,0-30 15,0 30-15,-30 0 16,30-31-16,-61 1 16,61 30-16,0 0 15,0-30-15,31 30 63,0 0-48,-1 0 1</inkml:trace>
  <inkml:trace contextRef="#ctx0" brushRef="#br0" timeOffset="2011.6">25004 5083 0,'-91'0'0,"-1"0"16,1 0-16,-61 0 16,30 0-16,-61 0 15,-121 0-15,29 30 16,-29 0-16,-1-30 15,31 61-15,92-61 16,-1 0-16,31 31 16,30-31-16,-31 0 15,62 30 1,-31 1-16,-30-31 0,61 30 16,30 0-1,0 1-15,0-1 16,0 1-16,30-1 15,-29 1-15,-1-1 16,30 0-16,1 31 16,30-30-16,-31-1 15,31 1-15,0-1 16,-30 0-16,-1 62 16,31-31-16,0 30 15,-30-30-15,30 30 16,0-30-16,0 61 15,0-31-15,0 0 16,61 1-16,30 60 16,31-31-16,-31-29 15,62-1-15,-62-61 16,122 31-16,-60 31 16,151-62-16,122 31 15,1 0-15,182-31 16,-122-30-16,1 0 15,-123 0-15,0 0 16,-60 0-16,30 0 16,-30 0-16,-62-61 15,123 61-15,-31-30 16,-31-31 0,62-30-16,-31 60 15,-92-60-15,-90 61 16,-1-1-16,-30-30 15,0 31-15,-1-31 16,1 31-16,0-1 16,-31 1-16,62-31 15,60 30-15,-30 1 16,30 0-16,-30-31 16,-31 30-16,31 1 15,-62-1-15,-29-60 16,-31 61-16,0-1 15,-1 1-15,-29 30 16,30-31-16,-31 31 16,31-30-16,-30-31 15,30 31-15,-31-62 16,0 31-16,31 1 16,-30-32-16,-31 1 15,30-31-15,-30 31 16,0-31-16,0 31 15,-30-31-15,-31 31 16,-61 30 0,92 0-16,-31 31 15,30-1-15,1 1 16,-1-1-16,-60 1 16,-31 30-16,-121 0 15,-62-61-15,0 61 16,-121 0-16,61 0 15,-1 31-15,-30-1 16,31 92-16,-62-92 16,31 62-16,31-32 15,0-29-15,121 30 16,-30-61-16,30 30 16,92-30-16,0 0 15,-62 0-15,93 31 16,-1-31-16,91 0 15,1 30-15</inkml:trace>
  <inkml:trace contextRef="#ctx0" brushRef="#br0" timeOffset="6856.97">8863 16677 0,'0'-31'78,"61"1"-78,30 0 16,61-92-16,0 61 16,1-30-16,-62 30 15,31 0-15,-61 31 16,30-1-16,-30-30 15,0 31-15,0-1 16,0 1-16,0-1 16,-31 31-16</inkml:trace>
  <inkml:trace contextRef="#ctx0" brushRef="#br0" timeOffset="8402.51">8588 14516 0,'31'0'31,"-1"0"-16,1 0 1,-1 0-16,-30-30 16,61-1-1,0 1-15,0-1 16,0 1-16,30 0 16,-30-1-16,-61 1 15,92-1-15,29-30 16,1 31-16,91-61 15,-30 91-15,-61-31 16</inkml:trace>
  <inkml:trace contextRef="#ctx0" brushRef="#br0" timeOffset="12341.49">11086 15368 0,'30'0'47,"-30"-61"-16,0 1-15,31-32-16,30-29 16,-61 29-1,30 31-15,1-30 0,-1-31 16,-30 62 0,0 29-16,30-30 15,-30 31-15,31-1 16,-31 1-16,30-1 15,-30 1-15,31 0 16,-1-1-16,-30 1 16,31-1-16,-31-30 15,30 31-15,-30-31 16,0 31-16,31 30 16,-31-61-1,0 30-15,0 1 16,30 0-1,-30-1 1,0 1 0,31-31-1,-1 30-15,1-29 16,-1 29-16,-30 1 16</inkml:trace>
  <inkml:trace contextRef="#ctx0" brushRef="#br0" timeOffset="13628.33">11147 15581 0,'0'-30'31,"30"30"-15,1-31-1,30 31-15,-1-60 16,1 29-16,0-30 15,-30 31-15,30-1 16,0-29-16,30-1 16,-30 0-16,61 0 15,-61-30-15,0 60 16,-31-30-16,0 31 16,1 30-16,-31-30 31,30 30-16,31 0-15,-30-31 16,-1 1-16,31 30 16,-30-31-16,-1 1 15,31 30 1,-31 0-16,1-31 16,-1 31-16,1 0 15,-1 0-15,1 0 16,-1-30-1,1 30 17,-1 0-17,0-30 1,1 30 15,-1-31-15,1 31 46,-1-30 48,1 30-79,-1 0 16</inkml:trace>
</inkml:ink>
</file>

<file path=ppt/ink/ink9.xml><?xml version="1.0" encoding="utf-8"?>
<inkml:ink xmlns:inkml="http://www.w3.org/2003/InkML">
  <inkml:definitions>
    <inkml:context xml:id="ctx0">
      <inkml:inkSource xml:id="inkSrc0">
        <inkml:traceFormat>
          <inkml:channel name="X" type="integer" max="3520" units="cm"/>
          <inkml:channel name="Y" type="integer" max="1400" units="cm"/>
          <inkml:channel name="T" type="integer" max="2.14748E9" units="dev"/>
        </inkml:traceFormat>
        <inkml:channelProperties>
          <inkml:channelProperty channel="X" name="resolution" value="116.55629" units="1/cm"/>
          <inkml:channelProperty channel="Y" name="resolution" value="74.46809" units="1/cm"/>
          <inkml:channelProperty channel="T" name="resolution" value="1" units="1/dev"/>
        </inkml:channelProperties>
      </inkml:inkSource>
      <inkml:timestamp xml:id="ts0" timeString="2024-11-11T16:23:25.125"/>
    </inkml:context>
    <inkml:brush xml:id="br0">
      <inkml:brushProperty name="width" value="0.05292" units="cm"/>
      <inkml:brushProperty name="height" value="0.05292" units="cm"/>
      <inkml:brushProperty name="color" value="#FF0000"/>
    </inkml:brush>
  </inkml:definitions>
  <inkml:trace contextRef="#ctx0" brushRef="#br0">20405 14090 0,'-122'-30'47,"1"-1"-47,-32 1 16,-121-1-16,31-29 16,-62 29-16,0 31 15,62 0-15,-92-61 16,152 61-16,0 31 15,31-1-15,61 1 16,30-1-16,-61 31 16,31 0-1,-62 30-15,62-61 16,-61 92-16,-61-61 16,60 61-16,1 0 15,-31 60-15,61-30 16,1 61-16,-32-61 15,1 61-15,30 0 16,0 0-16,31 1 16,30-1-16,0-92 15,31 31-15,30 1 16,-31-62-16,31 0 16,0 0-16,0-30 15,0 31-15,0-32 16,0 1-1,0 0-15,0-30 16,0 29-16,31-29 16,30-1-16,-31-30 15,31 61-15,0-30 16,-61-1-16,91 1 16,31 29-16,0 32 15,122 29-15,-62-29 16,92-1-1,-30-61-15,30 1 16,-30 30-16,-61-61 16,-31 0-16,91 30 15,1-30-15,0 0 16,60 0-16,-60 0 16,61 0-16,30 0 15,30-61-15,-60-30 16,30 0-16,-92 60 15,31-60-15,0 0 16,31-1-16,-31-29 16,-30 60-16,91-31 15,-31 62-15,-30-61 16,-30 30-16,-92 30 16,1-29-16,-62 29 15,61-60-15,0 30 16,-60 31-16,60-1 15,-60-30-15,-1 31 16,-30-1-16,61 1 16,-61 30-16,30-30 15,-30-1-15,-31 31 16,31-30-16,0 30 16,-30 0-1,29 0-15,-29-31 16,30 31-16,0 0 15,-31-30 1,1 30-16,30-31 16,-1 31-16,1-30 15,-30 30-15,-1-30 16,1 30-16,-1-31 16,1-30-16,30 31 15,-31-1-15,-30 1 16,30 0-16,1-31 15,-1 61-15,1-31 16,30-30-16,-31 1 16,31-1-16,-30 0 15,-1 0-15,-30 0 16,0 0-16,30-61 16,-30 92-16,0-31 15,31 0-15,-31 0 16,0 1-16,0-1 15,0 30-15,0-30 16,0 31-16,0 0 16,0-1-1,-31 1-15,-29-1 16,29 1-16,-30-1 16,-30 1-1,30 0-15,-61-1 0,31 1 16,-1-1-1,1 31-15,30 0 0,-61-30 16,92 30 0,-31 0-16,0 0 15,-122 0-15,1 0 16,-32 0-16,-29 0 16,60 0-16,-61 0 15,31-61-15,91 61 16,-30 0-16,30 0 15,31 0-15,-61 0 16,60 0-16,-60 0 16,0 0-16,-62 0 15,93 0-15,-62 0 16,31 0-16,60 0 16,-30 0-16,1 0 15,29 0-15,1 0 16,-1 0-16,1 0 15,-61-30-15,0-1 16,-31 31-16,61-30 16,-30 30-16,30-31 15,0 1-15,31 30 16,-1 0 0,31-31-16,-30 31 15,30 0-15,0-30 16,-61-31-16,62 61 15,-1-30 17,0 30-17,30 0-15,1 0 16,-1 0 0,1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2" name="Google Shape;14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a:t>
            </a:fld>
            <a:endParaRPr/>
          </a:p>
        </p:txBody>
      </p:sp>
    </p:spTree>
    <p:extLst>
      <p:ext uri="{BB962C8B-B14F-4D97-AF65-F5344CB8AC3E}">
        <p14:creationId xmlns:p14="http://schemas.microsoft.com/office/powerpoint/2010/main" val="246861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28" name="Google Shape;4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0774A0ED-9A62-AD28-77F2-A794ECB94258}"/>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9D2E6443-6098-9913-DC96-E064941CC9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E3B1E09C-EE74-C7ED-6BFF-1AA93B811BB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zh-CN" altLang="en-US" dirty="0"/>
              <a:t>特定阈值的肌肉激活作为反应，且将会提供施加力的实时反馈，频幕上显示进度条</a:t>
            </a:r>
            <a:endParaRPr lang="en-IE" altLang="zh-CN" dirty="0"/>
          </a:p>
          <a:p>
            <a:endParaRPr lang="en-IE" altLang="zh-CN" dirty="0"/>
          </a:p>
          <a:p>
            <a:r>
              <a:rPr lang="zh-CN" altLang="en-US" dirty="0"/>
              <a:t>参与者将会学习如何控制他们的</a:t>
            </a:r>
            <a:r>
              <a:rPr lang="en-US" altLang="zh-CN" dirty="0"/>
              <a:t>FDI</a:t>
            </a:r>
            <a:r>
              <a:rPr lang="zh-CN" altLang="en-US" dirty="0"/>
              <a:t>肌肉与</a:t>
            </a:r>
            <a:r>
              <a:rPr lang="en-US" altLang="zh-CN" dirty="0"/>
              <a:t>BCP</a:t>
            </a:r>
            <a:r>
              <a:rPr lang="zh-CN" altLang="en-US" dirty="0"/>
              <a:t>肌肉</a:t>
            </a:r>
            <a:endParaRPr lang="en-IE" altLang="zh-CN" dirty="0"/>
          </a:p>
          <a:p>
            <a:endParaRPr lang="en-I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altLang="zh-CN" dirty="0"/>
              <a:t>1</a:t>
            </a:r>
            <a:r>
              <a:rPr lang="zh-CN" altLang="en-US" dirty="0"/>
              <a:t>个力 </a:t>
            </a:r>
            <a:r>
              <a:rPr lang="en-IE" sz="1200" dirty="0"/>
              <a:t>(</a:t>
            </a:r>
            <a:r>
              <a:rPr lang="zh-CN" altLang="en-US" sz="1200" dirty="0"/>
              <a:t>大力有维持的反应</a:t>
            </a:r>
            <a:r>
              <a:rPr lang="en-US" altLang="zh-CN" sz="1200" dirty="0"/>
              <a:t>feedback loop</a:t>
            </a:r>
            <a:r>
              <a:rPr lang="zh-CN" altLang="en-US" sz="1200" dirty="0"/>
              <a:t>，小力直接击穿</a:t>
            </a:r>
            <a:r>
              <a:rPr lang="en-IE" sz="1200" dirty="0"/>
              <a:t>) </a:t>
            </a:r>
            <a:r>
              <a:rPr lang="zh-CN" altLang="en-US" sz="1200" dirty="0"/>
              <a:t>需要测试出用大还是用小</a:t>
            </a:r>
            <a:endParaRPr lang="en-IE" altLang="zh-CN" sz="1200" dirty="0"/>
          </a:p>
          <a:p>
            <a:pPr marL="0" lvl="0" indent="0" algn="l" rtl="0">
              <a:lnSpc>
                <a:spcPct val="100000"/>
              </a:lnSpc>
              <a:spcBef>
                <a:spcPts val="0"/>
              </a:spcBef>
              <a:spcAft>
                <a:spcPts val="0"/>
              </a:spcAft>
              <a:buSzPts val="1400"/>
              <a:buNone/>
            </a:pPr>
            <a:endParaRPr dirty="0"/>
          </a:p>
        </p:txBody>
      </p:sp>
      <p:sp>
        <p:nvSpPr>
          <p:cNvPr id="428" name="Google Shape;428;p13:notes">
            <a:extLst>
              <a:ext uri="{FF2B5EF4-FFF2-40B4-BE49-F238E27FC236}">
                <a16:creationId xmlns:a16="http://schemas.microsoft.com/office/drawing/2014/main" id="{E0C6BD10-C0AB-0106-FCBD-E0DFC1D6324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11</a:t>
            </a:fld>
            <a:endParaRPr/>
          </a:p>
        </p:txBody>
      </p:sp>
    </p:spTree>
    <p:extLst>
      <p:ext uri="{BB962C8B-B14F-4D97-AF65-F5344CB8AC3E}">
        <p14:creationId xmlns:p14="http://schemas.microsoft.com/office/powerpoint/2010/main" val="238780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07A95051-87FB-C641-E2E0-8C815D472F97}"/>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89C9E71F-8890-7E77-CBE4-4CEAF9E28B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27C987E5-0576-8A00-B4F9-399560E59A2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IE" dirty="0"/>
              <a:t>contrast discrimination task </a:t>
            </a:r>
            <a:r>
              <a:rPr lang="zh-CN" altLang="en-US" dirty="0"/>
              <a:t>作为</a:t>
            </a:r>
            <a:r>
              <a:rPr lang="en-US" altLang="zh-CN" dirty="0"/>
              <a:t>polit </a:t>
            </a:r>
            <a:r>
              <a:rPr lang="zh-CN" altLang="en-US" dirty="0"/>
              <a:t>；</a:t>
            </a:r>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两个难度</a:t>
            </a:r>
            <a:r>
              <a:rPr lang="en-IE" altLang="zh-CN" dirty="0"/>
              <a:t>two difficulty levels</a:t>
            </a:r>
            <a:r>
              <a:rPr lang="zh-CN" altLang="en-US" dirty="0"/>
              <a:t>， 有</a:t>
            </a:r>
            <a:r>
              <a:rPr lang="en-IE" altLang="zh-CN" dirty="0"/>
              <a:t>15</a:t>
            </a:r>
            <a:r>
              <a:rPr lang="zh-CN" altLang="en-US" dirty="0"/>
              <a:t>分钟训练时间从</a:t>
            </a:r>
            <a:r>
              <a:rPr lang="en-IE" altLang="zh-CN" dirty="0"/>
              <a:t>0.4</a:t>
            </a:r>
            <a:r>
              <a:rPr lang="zh-CN" altLang="en-US" dirty="0"/>
              <a:t>降到</a:t>
            </a:r>
            <a:r>
              <a:rPr lang="en-IE" altLang="zh-CN" dirty="0"/>
              <a:t>0.1</a:t>
            </a:r>
            <a:r>
              <a:rPr lang="zh-CN" altLang="en-US" dirty="0"/>
              <a:t>，准确率大于</a:t>
            </a:r>
            <a:r>
              <a:rPr lang="en-IE" altLang="zh-CN" dirty="0"/>
              <a:t>60%</a:t>
            </a:r>
            <a:r>
              <a:rPr lang="zh-CN" altLang="en-US" dirty="0"/>
              <a:t>即可开始实验</a:t>
            </a:r>
            <a:endParaRPr lang="en-IE" altLang="zh-CN" dirty="0"/>
          </a:p>
          <a:p>
            <a:endParaRPr lang="en-IE" altLang="zh-CN" dirty="0"/>
          </a:p>
          <a:p>
            <a:r>
              <a:rPr lang="zh-CN" altLang="en-US" dirty="0"/>
              <a:t>基线为黄点，变绿后</a:t>
            </a:r>
            <a:r>
              <a:rPr lang="en-IE" altLang="zh-CN" dirty="0"/>
              <a:t>0.6</a:t>
            </a:r>
            <a:r>
              <a:rPr lang="zh-CN" altLang="en-US" dirty="0"/>
              <a:t>秒开始</a:t>
            </a:r>
            <a:r>
              <a:rPr lang="en-US" altLang="zh-CN" dirty="0"/>
              <a:t>Evon</a:t>
            </a:r>
            <a:r>
              <a:rPr lang="zh-CN" altLang="en-US" dirty="0"/>
              <a:t>， </a:t>
            </a:r>
            <a:r>
              <a:rPr lang="en-US" altLang="zh-CN" dirty="0"/>
              <a:t>EV</a:t>
            </a:r>
            <a:r>
              <a:rPr lang="zh-CN" altLang="en-US" dirty="0"/>
              <a:t>哦呢至少持续</a:t>
            </a:r>
            <a:r>
              <a:rPr lang="en-IE" altLang="zh-CN" dirty="0"/>
              <a:t>0.8</a:t>
            </a:r>
            <a:r>
              <a:rPr lang="zh-CN" altLang="en-US" dirty="0"/>
              <a:t>秒，最长</a:t>
            </a:r>
            <a:r>
              <a:rPr lang="en-IE" altLang="zh-CN" dirty="0"/>
              <a:t>2</a:t>
            </a:r>
            <a:r>
              <a:rPr lang="zh-CN" altLang="en-US" dirty="0"/>
              <a:t>秒。 </a:t>
            </a:r>
            <a:r>
              <a:rPr lang="en-US" altLang="zh-CN" dirty="0"/>
              <a:t>RT</a:t>
            </a:r>
            <a:r>
              <a:rPr lang="zh-CN" altLang="en-US" dirty="0"/>
              <a:t>有效时间为</a:t>
            </a:r>
            <a:r>
              <a:rPr lang="en-IE" altLang="zh-CN" dirty="0"/>
              <a:t>0.2-1.5</a:t>
            </a:r>
            <a:r>
              <a:rPr lang="en-US" altLang="zh-CN" dirty="0"/>
              <a:t>s. </a:t>
            </a:r>
            <a:r>
              <a:rPr lang="zh-CN" altLang="en-US" dirty="0"/>
              <a:t>且在</a:t>
            </a:r>
            <a:r>
              <a:rPr lang="en-US" altLang="zh-CN" dirty="0"/>
              <a:t>RT</a:t>
            </a:r>
            <a:r>
              <a:rPr lang="zh-CN" altLang="en-US" dirty="0"/>
              <a:t>后有</a:t>
            </a:r>
            <a:r>
              <a:rPr lang="en-IE" altLang="zh-CN" dirty="0"/>
              <a:t>0.2</a:t>
            </a:r>
            <a:r>
              <a:rPr lang="zh-CN" altLang="en-US" dirty="0"/>
              <a:t>秒</a:t>
            </a:r>
            <a:r>
              <a:rPr lang="en-US" altLang="zh-CN" dirty="0" err="1"/>
              <a:t>delayEv</a:t>
            </a:r>
            <a:r>
              <a:rPr lang="zh-CN" altLang="en-US" dirty="0"/>
              <a:t>消失</a:t>
            </a:r>
            <a:r>
              <a:rPr lang="en-IE" altLang="zh-CN" dirty="0"/>
              <a:t>.</a:t>
            </a:r>
          </a:p>
          <a:p>
            <a:endParaRPr lang="en-IE" altLang="zh-CN" dirty="0"/>
          </a:p>
          <a:p>
            <a:r>
              <a:rPr lang="zh-CN" altLang="en-US" dirty="0"/>
              <a:t>注意</a:t>
            </a:r>
            <a:r>
              <a:rPr lang="en-IE" altLang="zh-CN" dirty="0"/>
              <a:t>1.5</a:t>
            </a:r>
            <a:r>
              <a:rPr lang="en-US" altLang="zh-CN" dirty="0"/>
              <a:t>S </a:t>
            </a:r>
            <a:r>
              <a:rPr lang="zh-CN" altLang="en-US" dirty="0"/>
              <a:t>的</a:t>
            </a:r>
            <a:r>
              <a:rPr lang="en-US" altLang="zh-CN" dirty="0"/>
              <a:t>DDL</a:t>
            </a:r>
            <a:r>
              <a:rPr lang="zh-CN" altLang="en-US" dirty="0"/>
              <a:t>可能导致强烈的 </a:t>
            </a:r>
            <a:r>
              <a:rPr lang="en-US" altLang="zh-CN" dirty="0"/>
              <a:t>speed pressure</a:t>
            </a:r>
            <a:endParaRPr lang="en-IE" altLang="zh-CN" dirty="0"/>
          </a:p>
          <a:p>
            <a:pPr marL="0" lvl="0" indent="0" algn="l" rtl="0">
              <a:lnSpc>
                <a:spcPct val="100000"/>
              </a:lnSpc>
              <a:spcBef>
                <a:spcPts val="0"/>
              </a:spcBef>
              <a:spcAft>
                <a:spcPts val="0"/>
              </a:spcAft>
              <a:buSzPts val="1400"/>
              <a:buNone/>
            </a:pPr>
            <a:endParaRPr dirty="0"/>
          </a:p>
        </p:txBody>
      </p:sp>
      <p:sp>
        <p:nvSpPr>
          <p:cNvPr id="428" name="Google Shape;428;p13:notes">
            <a:extLst>
              <a:ext uri="{FF2B5EF4-FFF2-40B4-BE49-F238E27FC236}">
                <a16:creationId xmlns:a16="http://schemas.microsoft.com/office/drawing/2014/main" id="{DC708453-A0CC-A467-506A-0381CB8D5C9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12</a:t>
            </a:fld>
            <a:endParaRPr/>
          </a:p>
        </p:txBody>
      </p:sp>
    </p:spTree>
    <p:extLst>
      <p:ext uri="{BB962C8B-B14F-4D97-AF65-F5344CB8AC3E}">
        <p14:creationId xmlns:p14="http://schemas.microsoft.com/office/powerpoint/2010/main" val="3432597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CB5B5EEA-2F73-65D3-DDC3-EB2838E35E55}"/>
            </a:ext>
          </a:extLst>
        </p:cNvPr>
        <p:cNvGrpSpPr/>
        <p:nvPr/>
      </p:nvGrpSpPr>
      <p:grpSpPr>
        <a:xfrm>
          <a:off x="0" y="0"/>
          <a:ext cx="0" cy="0"/>
          <a:chOff x="0" y="0"/>
          <a:chExt cx="0" cy="0"/>
        </a:xfrm>
      </p:grpSpPr>
      <p:sp>
        <p:nvSpPr>
          <p:cNvPr id="290" name="Google Shape;290;p7:notes">
            <a:extLst>
              <a:ext uri="{FF2B5EF4-FFF2-40B4-BE49-F238E27FC236}">
                <a16:creationId xmlns:a16="http://schemas.microsoft.com/office/drawing/2014/main" id="{D7298C23-FA84-5456-D334-BD535B49CA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a:extLst>
              <a:ext uri="{FF2B5EF4-FFF2-40B4-BE49-F238E27FC236}">
                <a16:creationId xmlns:a16="http://schemas.microsoft.com/office/drawing/2014/main" id="{ACF0DA21-0015-5744-01F1-F6B8A77D976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buClrTx/>
              <a:buFontTx/>
              <a:buNone/>
            </a:pPr>
            <a:r>
              <a:rPr lang="en-IE" sz="1200" kern="1200" dirty="0">
                <a:solidFill>
                  <a:prstClr val="black"/>
                </a:solidFill>
                <a:latin typeface="Aptos" panose="02110004020202020204"/>
                <a:ea typeface="+mn-ea"/>
                <a:cs typeface="+mn-cs"/>
              </a:rPr>
              <a:t>Method 1: But not sensitive to capture </a:t>
            </a:r>
            <a:r>
              <a:rPr lang="en-IE" sz="1200" b="1" kern="1200" dirty="0">
                <a:solidFill>
                  <a:prstClr val="black"/>
                </a:solidFill>
                <a:latin typeface="Aptos" panose="02110004020202020204"/>
                <a:ea typeface="+mn-ea"/>
                <a:cs typeface="+mn-cs"/>
              </a:rPr>
              <a:t>small </a:t>
            </a:r>
            <a:r>
              <a:rPr lang="en-US" sz="1200" b="1" kern="1200" dirty="0">
                <a:solidFill>
                  <a:prstClr val="black"/>
                </a:solidFill>
                <a:latin typeface="Aptos" panose="02110004020202020204"/>
                <a:ea typeface="+mn-ea"/>
                <a:cs typeface="+mn-cs"/>
              </a:rPr>
              <a:t>signal </a:t>
            </a:r>
            <a:r>
              <a:rPr lang="en-US" sz="1200" kern="1200" dirty="0">
                <a:solidFill>
                  <a:prstClr val="black"/>
                </a:solidFill>
                <a:latin typeface="Aptos" panose="02110004020202020204"/>
                <a:ea typeface="+mn-ea"/>
                <a:cs typeface="+mn-cs"/>
              </a:rPr>
              <a:t>+ noise. (which is important in DTDM model!)</a:t>
            </a:r>
          </a:p>
          <a:p>
            <a:pPr>
              <a:buClrTx/>
              <a:buFontTx/>
              <a:buNone/>
            </a:pPr>
            <a:r>
              <a:rPr lang="en-US" sz="1200" b="1" kern="1200" dirty="0">
                <a:solidFill>
                  <a:prstClr val="black"/>
                </a:solidFill>
                <a:latin typeface="Aptos" panose="02110004020202020204"/>
                <a:ea typeface="+mn-ea"/>
                <a:cs typeface="+mn-cs"/>
              </a:rPr>
              <a:t>Starting time </a:t>
            </a:r>
            <a:r>
              <a:rPr lang="en-US" sz="1200" kern="1200" dirty="0">
                <a:solidFill>
                  <a:prstClr val="black"/>
                </a:solidFill>
                <a:latin typeface="Aptos" panose="02110004020202020204"/>
                <a:ea typeface="+mn-ea"/>
                <a:cs typeface="+mn-cs"/>
              </a:rPr>
              <a:t>not accurate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sz="1200" dirty="0">
              <a:solidFill>
                <a:schemeClr val="bg2">
                  <a:lumMod val="1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sz="1200" dirty="0">
                <a:solidFill>
                  <a:schemeClr val="bg2">
                    <a:lumMod val="10000"/>
                  </a:schemeClr>
                </a:solidFill>
              </a:rPr>
              <a:t>the reason of using Fuzzy entropy</a:t>
            </a:r>
            <a:r>
              <a:rPr lang="en-US" altLang="zh-CN" sz="1200" dirty="0">
                <a:solidFill>
                  <a:schemeClr val="bg2">
                    <a:lumMod val="10000"/>
                  </a:schemeClr>
                </a:solidFill>
              </a:rPr>
              <a:t>:</a:t>
            </a:r>
            <a:r>
              <a:rPr lang="en-US" altLang="zh-CN" dirty="0">
                <a:solidFill>
                  <a:schemeClr val="bg2">
                    <a:lumMod val="10000"/>
                  </a:schemeClr>
                </a:solidFill>
              </a:rPr>
              <a:t> - partial burst + EOL</a:t>
            </a:r>
            <a:r>
              <a:rPr lang="en-IE" dirty="0">
                <a:solidFill>
                  <a:schemeClr val="bg2">
                    <a:lumMod val="10000"/>
                  </a:schemeClr>
                </a:solidFill>
              </a:rPr>
              <a:t> </a:t>
            </a:r>
            <a:endParaRPr lang="en-IE" dirty="0"/>
          </a:p>
          <a:p>
            <a:pPr marL="0" lvl="0" indent="0" algn="l" rtl="0">
              <a:lnSpc>
                <a:spcPct val="100000"/>
              </a:lnSpc>
              <a:spcBef>
                <a:spcPts val="0"/>
              </a:spcBef>
              <a:spcAft>
                <a:spcPts val="0"/>
              </a:spcAft>
              <a:buSzPts val="1400"/>
              <a:buNone/>
            </a:pPr>
            <a:endParaRPr dirty="0"/>
          </a:p>
        </p:txBody>
      </p:sp>
      <p:sp>
        <p:nvSpPr>
          <p:cNvPr id="292" name="Google Shape;292;p7:notes">
            <a:extLst>
              <a:ext uri="{FF2B5EF4-FFF2-40B4-BE49-F238E27FC236}">
                <a16:creationId xmlns:a16="http://schemas.microsoft.com/office/drawing/2014/main" id="{20F4F1CD-C201-D4A5-D632-707D1113921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13</a:t>
            </a:fld>
            <a:endParaRPr/>
          </a:p>
        </p:txBody>
      </p:sp>
    </p:spTree>
    <p:extLst>
      <p:ext uri="{BB962C8B-B14F-4D97-AF65-F5344CB8AC3E}">
        <p14:creationId xmlns:p14="http://schemas.microsoft.com/office/powerpoint/2010/main" val="2802400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4B65C16E-640C-C32E-668A-AD17AE5B292D}"/>
            </a:ext>
          </a:extLst>
        </p:cNvPr>
        <p:cNvGrpSpPr/>
        <p:nvPr/>
      </p:nvGrpSpPr>
      <p:grpSpPr>
        <a:xfrm>
          <a:off x="0" y="0"/>
          <a:ext cx="0" cy="0"/>
          <a:chOff x="0" y="0"/>
          <a:chExt cx="0" cy="0"/>
        </a:xfrm>
      </p:grpSpPr>
      <p:sp>
        <p:nvSpPr>
          <p:cNvPr id="290" name="Google Shape;290;p7:notes">
            <a:extLst>
              <a:ext uri="{FF2B5EF4-FFF2-40B4-BE49-F238E27FC236}">
                <a16:creationId xmlns:a16="http://schemas.microsoft.com/office/drawing/2014/main" id="{4957BC33-23BF-C671-EE97-FD788052EF0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a:extLst>
              <a:ext uri="{FF2B5EF4-FFF2-40B4-BE49-F238E27FC236}">
                <a16:creationId xmlns:a16="http://schemas.microsoft.com/office/drawing/2014/main" id="{1EA42D09-1C2B-3D17-6A4C-9DB500F0C74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这是设置最小反应时间的原因，</a:t>
            </a:r>
            <a:endParaRPr lang="en-IE" altLang="zh-CN" dirty="0"/>
          </a:p>
          <a:p>
            <a:pPr marL="0" lvl="0" indent="0" algn="l" rtl="0">
              <a:lnSpc>
                <a:spcPct val="100000"/>
              </a:lnSpc>
              <a:spcBef>
                <a:spcPts val="0"/>
              </a:spcBef>
              <a:spcAft>
                <a:spcPts val="0"/>
              </a:spcAft>
              <a:buSzPts val="1400"/>
              <a:buNone/>
            </a:pPr>
            <a:endParaRPr lang="en-IE" altLang="zh-CN" dirty="0"/>
          </a:p>
          <a:p>
            <a:r>
              <a:rPr lang="en-IE" dirty="0"/>
              <a:t>1.SSM </a:t>
            </a:r>
            <a:r>
              <a:rPr lang="zh-CN" altLang="en-US" dirty="0"/>
              <a:t>不能区分三大进程</a:t>
            </a:r>
            <a:r>
              <a:rPr lang="en-US" altLang="zh-CN" dirty="0"/>
              <a:t>sensory</a:t>
            </a:r>
            <a:r>
              <a:rPr lang="zh-CN" altLang="en-US" dirty="0"/>
              <a:t>，</a:t>
            </a:r>
            <a:r>
              <a:rPr lang="en-US" altLang="zh-CN" dirty="0"/>
              <a:t>cognitive</a:t>
            </a:r>
            <a:r>
              <a:rPr lang="zh-CN" altLang="en-US" dirty="0"/>
              <a:t>， </a:t>
            </a:r>
            <a:r>
              <a:rPr lang="en-US" altLang="zh-CN" dirty="0"/>
              <a:t>motor</a:t>
            </a:r>
          </a:p>
          <a:p>
            <a:r>
              <a:rPr lang="en-US" dirty="0"/>
              <a:t>2.</a:t>
            </a:r>
            <a:r>
              <a:rPr lang="zh-CN" altLang="en-US" dirty="0"/>
              <a:t>大多数决策用简单动作（按钮或鼠标），造成两个问题。第一把</a:t>
            </a:r>
            <a:r>
              <a:rPr lang="en-IE" altLang="zh-CN" dirty="0"/>
              <a:t>motor process </a:t>
            </a:r>
            <a:r>
              <a:rPr lang="zh-CN" altLang="en-US" dirty="0"/>
              <a:t>简化为</a:t>
            </a:r>
            <a:r>
              <a:rPr lang="en-US" altLang="zh-CN" dirty="0"/>
              <a:t>delay</a:t>
            </a:r>
            <a:r>
              <a:rPr lang="zh-CN" altLang="en-US" dirty="0"/>
              <a:t>，第二集中在远端肌肉，但假肢用近端比较多，且手与脑区的链接比手臂多且复杂</a:t>
            </a:r>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altLang="zh-CN" b="0" i="0" dirty="0">
              <a:solidFill>
                <a:schemeClr val="dk1"/>
              </a:solidFill>
              <a:effectLst/>
              <a:highlight>
                <a:srgbClr val="212121"/>
              </a:highlight>
              <a:latin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b="0" i="0" dirty="0">
                <a:solidFill>
                  <a:srgbClr val="ECECEC"/>
                </a:solidFill>
                <a:effectLst/>
                <a:highlight>
                  <a:srgbClr val="212121"/>
                </a:highlight>
                <a:latin typeface="Söhne"/>
              </a:rPr>
              <a:t>因为大多数</a:t>
            </a:r>
            <a:r>
              <a:rPr lang="en-US" altLang="zh-CN" b="0" i="0" dirty="0">
                <a:solidFill>
                  <a:srgbClr val="ECECEC"/>
                </a:solidFill>
                <a:effectLst/>
                <a:highlight>
                  <a:srgbClr val="212121"/>
                </a:highlight>
                <a:latin typeface="Söhne"/>
              </a:rPr>
              <a:t>DM</a:t>
            </a:r>
            <a:r>
              <a:rPr lang="zh-CN" altLang="en-US" b="0" i="0" dirty="0">
                <a:solidFill>
                  <a:srgbClr val="ECECEC"/>
                </a:solidFill>
                <a:effectLst/>
                <a:highlight>
                  <a:srgbClr val="212121"/>
                </a:highlight>
                <a:latin typeface="Söhne"/>
              </a:rPr>
              <a:t>操作的是</a:t>
            </a:r>
            <a:r>
              <a:rPr lang="en-US" altLang="zh-CN" b="0" i="0" dirty="0">
                <a:solidFill>
                  <a:srgbClr val="ECECEC"/>
                </a:solidFill>
                <a:effectLst/>
                <a:highlight>
                  <a:srgbClr val="212121"/>
                </a:highlight>
                <a:latin typeface="Söhne"/>
              </a:rPr>
              <a:t>sensory</a:t>
            </a:r>
            <a:r>
              <a:rPr lang="zh-CN" altLang="en-US" b="0" i="0" dirty="0">
                <a:solidFill>
                  <a:srgbClr val="ECECEC"/>
                </a:solidFill>
                <a:effectLst/>
                <a:highlight>
                  <a:srgbClr val="212121"/>
                </a:highlight>
                <a:latin typeface="Söhne"/>
              </a:rPr>
              <a:t>和</a:t>
            </a:r>
            <a:r>
              <a:rPr lang="en-US" altLang="zh-CN" b="0" i="0" dirty="0">
                <a:solidFill>
                  <a:srgbClr val="ECECEC"/>
                </a:solidFill>
                <a:effectLst/>
                <a:highlight>
                  <a:srgbClr val="212121"/>
                </a:highlight>
                <a:latin typeface="Söhne"/>
              </a:rPr>
              <a:t>cognitive </a:t>
            </a:r>
            <a:r>
              <a:rPr lang="zh-CN" altLang="en-US" b="0" i="0" dirty="0">
                <a:solidFill>
                  <a:srgbClr val="ECECEC"/>
                </a:solidFill>
                <a:effectLst/>
                <a:highlight>
                  <a:srgbClr val="212121"/>
                </a:highlight>
                <a:latin typeface="Söhne"/>
              </a:rPr>
              <a:t>层面，有了</a:t>
            </a:r>
            <a:r>
              <a:rPr lang="en-US" altLang="zh-CN" b="0" i="0" dirty="0">
                <a:solidFill>
                  <a:srgbClr val="ECECEC"/>
                </a:solidFill>
                <a:effectLst/>
                <a:highlight>
                  <a:srgbClr val="212121"/>
                </a:highlight>
                <a:latin typeface="Söhne"/>
              </a:rPr>
              <a:t>EMG</a:t>
            </a:r>
            <a:r>
              <a:rPr lang="zh-CN" altLang="en-US" b="0" i="0" dirty="0">
                <a:solidFill>
                  <a:srgbClr val="ECECEC"/>
                </a:solidFill>
                <a:effectLst/>
                <a:highlight>
                  <a:srgbClr val="212121"/>
                </a:highlight>
                <a:latin typeface="Söhne"/>
              </a:rPr>
              <a:t>界面的帮助可以操作</a:t>
            </a:r>
            <a:r>
              <a:rPr lang="en-US" altLang="zh-CN" b="0" i="0" dirty="0">
                <a:solidFill>
                  <a:srgbClr val="ECECEC"/>
                </a:solidFill>
                <a:effectLst/>
                <a:highlight>
                  <a:srgbClr val="212121"/>
                </a:highlight>
                <a:latin typeface="Söhne"/>
              </a:rPr>
              <a:t>motor </a:t>
            </a:r>
            <a:r>
              <a:rPr lang="zh-CN" altLang="en-US" b="0" i="0" dirty="0">
                <a:solidFill>
                  <a:srgbClr val="ECECEC"/>
                </a:solidFill>
                <a:effectLst/>
                <a:highlight>
                  <a:srgbClr val="212121"/>
                </a:highlight>
                <a:latin typeface="Söhne"/>
              </a:rPr>
              <a:t>层面</a:t>
            </a:r>
            <a:r>
              <a:rPr lang="en-IE" altLang="zh-CN" b="0" i="0" dirty="0">
                <a:solidFill>
                  <a:srgbClr val="ECECEC"/>
                </a:solidFill>
                <a:effectLst/>
                <a:highlight>
                  <a:srgbClr val="212121"/>
                </a:highlight>
                <a:latin typeface="Söhne"/>
              </a:rPr>
              <a:t>, </a:t>
            </a:r>
            <a:r>
              <a:rPr lang="zh-CN" altLang="en-US" b="0" i="0" dirty="0">
                <a:solidFill>
                  <a:srgbClr val="ECECEC"/>
                </a:solidFill>
                <a:effectLst/>
                <a:highlight>
                  <a:srgbClr val="212121"/>
                </a:highlight>
                <a:latin typeface="Söhne"/>
              </a:rPr>
              <a:t>且可以确定决策</a:t>
            </a:r>
            <a:r>
              <a:rPr lang="en-US" altLang="zh-CN" b="0" i="0" dirty="0">
                <a:solidFill>
                  <a:srgbClr val="ECECEC"/>
                </a:solidFill>
                <a:effectLst/>
                <a:highlight>
                  <a:srgbClr val="212121"/>
                </a:highlight>
                <a:latin typeface="Söhne"/>
              </a:rPr>
              <a:t>commitment</a:t>
            </a:r>
            <a:endParaRPr lang="en-IE" dirty="0"/>
          </a:p>
          <a:p>
            <a:endParaRPr lang="en-US" altLang="zh-CN" dirty="0"/>
          </a:p>
          <a:p>
            <a:pPr marL="0" lvl="0" indent="0" algn="l" rtl="0">
              <a:lnSpc>
                <a:spcPct val="100000"/>
              </a:lnSpc>
              <a:spcBef>
                <a:spcPts val="0"/>
              </a:spcBef>
              <a:spcAft>
                <a:spcPts val="0"/>
              </a:spcAft>
              <a:buSzPts val="1400"/>
              <a:buNone/>
            </a:pPr>
            <a:endParaRPr lang="en-IE" altLang="zh-CN" dirty="0"/>
          </a:p>
          <a:p>
            <a:pPr marL="0" lvl="0" indent="0" algn="l" rtl="0">
              <a:lnSpc>
                <a:spcPct val="100000"/>
              </a:lnSpc>
              <a:spcBef>
                <a:spcPts val="0"/>
              </a:spcBef>
              <a:spcAft>
                <a:spcPts val="0"/>
              </a:spcAft>
              <a:buSzPts val="1400"/>
              <a:buNone/>
            </a:pPr>
            <a:r>
              <a:rPr lang="en-US" altLang="zh-CN" dirty="0"/>
              <a:t>EOL</a:t>
            </a:r>
            <a:r>
              <a:rPr lang="zh-CN" altLang="en-US" dirty="0"/>
              <a:t>可以把</a:t>
            </a:r>
            <a:r>
              <a:rPr lang="en-US" altLang="zh-CN" dirty="0"/>
              <a:t>motor delay</a:t>
            </a:r>
            <a:r>
              <a:rPr lang="zh-CN" altLang="en-US" dirty="0"/>
              <a:t>分离开来，以研究不同肌肉在不同阶段的不同</a:t>
            </a:r>
            <a:endParaRPr lang="en-IE" altLang="zh-CN" dirty="0"/>
          </a:p>
          <a:p>
            <a:pPr marL="0" lvl="0" indent="0" algn="l" rtl="0">
              <a:lnSpc>
                <a:spcPct val="100000"/>
              </a:lnSpc>
              <a:spcBef>
                <a:spcPts val="0"/>
              </a:spcBef>
              <a:spcAft>
                <a:spcPts val="0"/>
              </a:spcAft>
              <a:buSzPts val="1400"/>
              <a:buNone/>
            </a:pPr>
            <a:endParaRPr lang="en-IE" dirty="0"/>
          </a:p>
          <a:p>
            <a:pPr marL="0" lvl="0" indent="0" algn="l" rtl="0">
              <a:lnSpc>
                <a:spcPct val="100000"/>
              </a:lnSpc>
              <a:spcBef>
                <a:spcPts val="0"/>
              </a:spcBef>
              <a:spcAft>
                <a:spcPts val="0"/>
              </a:spcAft>
              <a:buSzPts val="1400"/>
              <a:buNone/>
            </a:pPr>
            <a:endParaRPr dirty="0"/>
          </a:p>
        </p:txBody>
      </p:sp>
      <p:sp>
        <p:nvSpPr>
          <p:cNvPr id="292" name="Google Shape;292;p7:notes">
            <a:extLst>
              <a:ext uri="{FF2B5EF4-FFF2-40B4-BE49-F238E27FC236}">
                <a16:creationId xmlns:a16="http://schemas.microsoft.com/office/drawing/2014/main" id="{59168714-4DD9-A9E2-EEFF-D392C7368AB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14</a:t>
            </a:fld>
            <a:endParaRPr/>
          </a:p>
        </p:txBody>
      </p:sp>
    </p:spTree>
    <p:extLst>
      <p:ext uri="{BB962C8B-B14F-4D97-AF65-F5344CB8AC3E}">
        <p14:creationId xmlns:p14="http://schemas.microsoft.com/office/powerpoint/2010/main" val="3991173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A4396256-CD2C-A69E-9835-C331280617C4}"/>
            </a:ext>
          </a:extLst>
        </p:cNvPr>
        <p:cNvGrpSpPr/>
        <p:nvPr/>
      </p:nvGrpSpPr>
      <p:grpSpPr>
        <a:xfrm>
          <a:off x="0" y="0"/>
          <a:ext cx="0" cy="0"/>
          <a:chOff x="0" y="0"/>
          <a:chExt cx="0" cy="0"/>
        </a:xfrm>
      </p:grpSpPr>
      <p:sp>
        <p:nvSpPr>
          <p:cNvPr id="290" name="Google Shape;290;p7:notes">
            <a:extLst>
              <a:ext uri="{FF2B5EF4-FFF2-40B4-BE49-F238E27FC236}">
                <a16:creationId xmlns:a16="http://schemas.microsoft.com/office/drawing/2014/main" id="{B2D260A0-1EB8-EAC1-83B2-97D07D3E99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a:extLst>
              <a:ext uri="{FF2B5EF4-FFF2-40B4-BE49-F238E27FC236}">
                <a16:creationId xmlns:a16="http://schemas.microsoft.com/office/drawing/2014/main" id="{702BD8EC-1C0D-8B63-0B72-B6B0FB2DB56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92" name="Google Shape;292;p7:notes">
            <a:extLst>
              <a:ext uri="{FF2B5EF4-FFF2-40B4-BE49-F238E27FC236}">
                <a16:creationId xmlns:a16="http://schemas.microsoft.com/office/drawing/2014/main" id="{6EE186B9-8B7D-C8D8-46D7-87F2BE12D87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15</a:t>
            </a:fld>
            <a:endParaRPr/>
          </a:p>
        </p:txBody>
      </p:sp>
    </p:spTree>
    <p:extLst>
      <p:ext uri="{BB962C8B-B14F-4D97-AF65-F5344CB8AC3E}">
        <p14:creationId xmlns:p14="http://schemas.microsoft.com/office/powerpoint/2010/main" val="3109303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主要是为了证明</a:t>
            </a:r>
            <a:r>
              <a:rPr lang="en-IE" sz="1200" kern="1200" dirty="0">
                <a:solidFill>
                  <a:prstClr val="black"/>
                </a:solidFill>
                <a:latin typeface="+mj-lt"/>
                <a:ea typeface="+mn-ea"/>
                <a:cs typeface="+mn-cs"/>
              </a:rPr>
              <a:t>Decision adaptation between sensory to motor area is muscle dependence</a:t>
            </a:r>
          </a:p>
          <a:p>
            <a:pPr marL="0" lvl="0" indent="0" algn="l" rtl="0">
              <a:lnSpc>
                <a:spcPct val="100000"/>
              </a:lnSpc>
              <a:spcBef>
                <a:spcPts val="0"/>
              </a:spcBef>
              <a:spcAft>
                <a:spcPts val="0"/>
              </a:spcAft>
              <a:buSzPts val="1400"/>
              <a:buNone/>
            </a:pPr>
            <a:endParaRPr lang="en-IE" sz="1200" kern="1200" dirty="0">
              <a:solidFill>
                <a:prstClr val="black"/>
              </a:solidFill>
              <a:latin typeface="+mj-lt"/>
              <a:ea typeface="+mn-ea"/>
              <a:cs typeface="+mn-cs"/>
            </a:endParaRPr>
          </a:p>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以下是各个阶段发现的不同，右边是对</a:t>
            </a:r>
            <a:r>
              <a:rPr lang="en-IE" altLang="zh-CN" sz="1200" kern="1200" dirty="0">
                <a:solidFill>
                  <a:prstClr val="black"/>
                </a:solidFill>
                <a:latin typeface="+mj-lt"/>
                <a:ea typeface="+mn-ea"/>
                <a:cs typeface="+mn-cs"/>
              </a:rPr>
              <a:t>EEG</a:t>
            </a:r>
            <a:r>
              <a:rPr lang="zh-CN" altLang="en-US" sz="1200" kern="1200" dirty="0">
                <a:solidFill>
                  <a:prstClr val="black"/>
                </a:solidFill>
                <a:latin typeface="+mj-lt"/>
                <a:ea typeface="+mn-ea"/>
                <a:cs typeface="+mn-cs"/>
              </a:rPr>
              <a:t>部分的总结。总的假设是由于</a:t>
            </a:r>
            <a:r>
              <a:rPr lang="en-IE" altLang="zh-CN" sz="1200" kern="1200" dirty="0">
                <a:solidFill>
                  <a:prstClr val="black"/>
                </a:solidFill>
                <a:latin typeface="+mj-lt"/>
                <a:ea typeface="+mn-ea"/>
                <a:cs typeface="+mn-cs"/>
              </a:rPr>
              <a:t>BCP</a:t>
            </a:r>
            <a:r>
              <a:rPr lang="zh-CN" altLang="en-US" sz="1200" kern="1200" dirty="0">
                <a:solidFill>
                  <a:prstClr val="black"/>
                </a:solidFill>
                <a:latin typeface="+mj-lt"/>
                <a:ea typeface="+mn-ea"/>
                <a:cs typeface="+mn-cs"/>
              </a:rPr>
              <a:t>缺少</a:t>
            </a:r>
            <a:r>
              <a:rPr lang="en-IE" altLang="zh-CN" sz="1200" kern="1200" dirty="0">
                <a:solidFill>
                  <a:prstClr val="black"/>
                </a:solidFill>
                <a:latin typeface="+mj-lt"/>
                <a:ea typeface="+mn-ea"/>
                <a:cs typeface="+mn-cs"/>
              </a:rPr>
              <a:t>feedback loop</a:t>
            </a:r>
            <a:r>
              <a:rPr lang="zh-CN" altLang="en-US" sz="1200" kern="1200" dirty="0">
                <a:solidFill>
                  <a:prstClr val="black"/>
                </a:solidFill>
                <a:latin typeface="+mj-lt"/>
                <a:ea typeface="+mn-ea"/>
                <a:cs typeface="+mn-cs"/>
              </a:rPr>
              <a:t>以及</a:t>
            </a:r>
            <a:r>
              <a:rPr lang="en-IE" altLang="zh-CN" sz="1200" kern="1200" dirty="0" err="1">
                <a:solidFill>
                  <a:prstClr val="black"/>
                </a:solidFill>
                <a:latin typeface="+mj-lt"/>
                <a:ea typeface="+mn-ea"/>
                <a:cs typeface="+mn-cs"/>
              </a:rPr>
              <a:t>continus</a:t>
            </a:r>
            <a:r>
              <a:rPr lang="en-IE" altLang="zh-CN" sz="1200" kern="1200" dirty="0">
                <a:solidFill>
                  <a:prstClr val="black"/>
                </a:solidFill>
                <a:latin typeface="+mj-lt"/>
                <a:ea typeface="+mn-ea"/>
                <a:cs typeface="+mn-cs"/>
              </a:rPr>
              <a:t> flow, </a:t>
            </a:r>
            <a:r>
              <a:rPr lang="zh-CN" altLang="en-US" sz="1200" kern="1200" dirty="0">
                <a:solidFill>
                  <a:prstClr val="black"/>
                </a:solidFill>
                <a:latin typeface="+mj-lt"/>
                <a:ea typeface="+mn-ea"/>
                <a:cs typeface="+mn-cs"/>
              </a:rPr>
              <a:t>它在</a:t>
            </a:r>
            <a:r>
              <a:rPr lang="en-IE" altLang="zh-CN" sz="1200" kern="1200" dirty="0">
                <a:solidFill>
                  <a:prstClr val="black"/>
                </a:solidFill>
                <a:latin typeface="+mj-lt"/>
                <a:ea typeface="+mn-ea"/>
                <a:cs typeface="+mn-cs"/>
              </a:rPr>
              <a:t>CPP</a:t>
            </a:r>
            <a:r>
              <a:rPr lang="zh-CN" altLang="en-US" sz="1200" kern="1200" dirty="0">
                <a:solidFill>
                  <a:prstClr val="black"/>
                </a:solidFill>
                <a:latin typeface="+mj-lt"/>
                <a:ea typeface="+mn-ea"/>
                <a:cs typeface="+mn-cs"/>
              </a:rPr>
              <a:t>更容易积累</a:t>
            </a:r>
            <a:r>
              <a:rPr lang="en-US" altLang="zh-CN" sz="1200" kern="1200" dirty="0">
                <a:solidFill>
                  <a:prstClr val="black"/>
                </a:solidFill>
                <a:latin typeface="+mj-lt"/>
                <a:ea typeface="+mn-ea"/>
                <a:cs typeface="+mn-cs"/>
              </a:rPr>
              <a:t>,</a:t>
            </a:r>
            <a:r>
              <a:rPr lang="zh-CN" altLang="en-US" sz="1200" kern="1200" dirty="0">
                <a:solidFill>
                  <a:prstClr val="black"/>
                </a:solidFill>
                <a:latin typeface="+mj-lt"/>
                <a:ea typeface="+mn-ea"/>
                <a:cs typeface="+mn-cs"/>
              </a:rPr>
              <a:t>在</a:t>
            </a:r>
            <a:r>
              <a:rPr lang="en-IE" altLang="zh-CN" sz="1200" kern="1200" dirty="0">
                <a:solidFill>
                  <a:prstClr val="black"/>
                </a:solidFill>
                <a:latin typeface="+mj-lt"/>
                <a:ea typeface="+mn-ea"/>
                <a:cs typeface="+mn-cs"/>
              </a:rPr>
              <a:t>LRP</a:t>
            </a:r>
            <a:r>
              <a:rPr lang="zh-CN" altLang="en-US" sz="1200" kern="1200" dirty="0">
                <a:solidFill>
                  <a:prstClr val="black"/>
                </a:solidFill>
                <a:latin typeface="+mj-lt"/>
                <a:ea typeface="+mn-ea"/>
                <a:cs typeface="+mn-cs"/>
              </a:rPr>
              <a:t>更容易触发（</a:t>
            </a:r>
            <a:r>
              <a:rPr lang="en-IE" altLang="zh-CN" sz="1200" kern="1200" dirty="0">
                <a:solidFill>
                  <a:prstClr val="black"/>
                </a:solidFill>
                <a:latin typeface="+mj-lt"/>
                <a:ea typeface="+mn-ea"/>
                <a:cs typeface="+mn-cs"/>
              </a:rPr>
              <a:t>fast-twitch</a:t>
            </a:r>
            <a:r>
              <a:rPr lang="zh-CN" altLang="en-IE" sz="1200" kern="1200" dirty="0">
                <a:solidFill>
                  <a:prstClr val="black"/>
                </a:solidFill>
                <a:latin typeface="+mj-lt"/>
                <a:ea typeface="+mn-ea"/>
                <a:cs typeface="+mn-cs"/>
              </a:rPr>
              <a:t>）</a:t>
            </a:r>
            <a:endParaRPr lang="en-IE" altLang="zh-CN" sz="1200" kern="1200" dirty="0">
              <a:solidFill>
                <a:prstClr val="black"/>
              </a:solidFill>
              <a:latin typeface="+mj-lt"/>
              <a:ea typeface="+mn-ea"/>
              <a:cs typeface="+mn-cs"/>
            </a:endParaRPr>
          </a:p>
          <a:p>
            <a:pPr marL="0" lvl="0" indent="0" algn="l" rtl="0">
              <a:lnSpc>
                <a:spcPct val="100000"/>
              </a:lnSpc>
              <a:spcBef>
                <a:spcPts val="0"/>
              </a:spcBef>
              <a:spcAft>
                <a:spcPts val="0"/>
              </a:spcAft>
              <a:buSzPts val="1400"/>
              <a:buNone/>
            </a:pPr>
            <a:endParaRPr lang="en-IE" sz="1200" kern="1200" dirty="0">
              <a:solidFill>
                <a:prstClr val="black"/>
              </a:solidFill>
              <a:latin typeface="+mj-lt"/>
              <a:ea typeface="+mn-ea"/>
              <a:cs typeface="+mn-cs"/>
            </a:endParaRPr>
          </a:p>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但是在</a:t>
            </a:r>
            <a:r>
              <a:rPr lang="en-IE" altLang="zh-CN" sz="1200" kern="1200" dirty="0">
                <a:solidFill>
                  <a:prstClr val="black"/>
                </a:solidFill>
                <a:latin typeface="+mj-lt"/>
                <a:ea typeface="+mn-ea"/>
                <a:cs typeface="+mn-cs"/>
              </a:rPr>
              <a:t>Motor preparation, </a:t>
            </a:r>
            <a:r>
              <a:rPr lang="zh-CN" altLang="en-US" sz="1200" kern="1200" dirty="0">
                <a:solidFill>
                  <a:prstClr val="black"/>
                </a:solidFill>
                <a:latin typeface="+mj-lt"/>
                <a:ea typeface="+mn-ea"/>
                <a:cs typeface="+mn-cs"/>
              </a:rPr>
              <a:t>由于缺少与脑部的链接（</a:t>
            </a:r>
            <a:r>
              <a:rPr lang="en-IE" altLang="zh-CN" sz="1200" kern="1200" dirty="0">
                <a:solidFill>
                  <a:prstClr val="black"/>
                </a:solidFill>
                <a:latin typeface="+mj-lt"/>
                <a:ea typeface="+mn-ea"/>
                <a:cs typeface="+mn-cs"/>
              </a:rPr>
              <a:t>BCP</a:t>
            </a:r>
            <a:r>
              <a:rPr lang="zh-CN" altLang="en-US" sz="1200" kern="1200" dirty="0">
                <a:solidFill>
                  <a:prstClr val="black"/>
                </a:solidFill>
                <a:latin typeface="+mj-lt"/>
                <a:ea typeface="+mn-ea"/>
                <a:cs typeface="+mn-cs"/>
              </a:rPr>
              <a:t>更难控制）</a:t>
            </a:r>
          </a:p>
          <a:p>
            <a:pPr marL="0" lvl="0" indent="0" algn="l" rtl="0">
              <a:lnSpc>
                <a:spcPct val="100000"/>
              </a:lnSpc>
              <a:spcBef>
                <a:spcPts val="0"/>
              </a:spcBef>
              <a:spcAft>
                <a:spcPts val="0"/>
              </a:spcAft>
              <a:buSzPts val="1400"/>
              <a:buNone/>
            </a:pPr>
            <a:endParaRPr lang="zh-CN" altLang="en-US" sz="1200" kern="1200" dirty="0">
              <a:solidFill>
                <a:prstClr val="black"/>
              </a:solidFill>
              <a:latin typeface="+mj-lt"/>
              <a:ea typeface="+mn-ea"/>
              <a:cs typeface="+mn-cs"/>
            </a:endParaRPr>
          </a:p>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这也在行为层面被解释，通过比较</a:t>
            </a:r>
            <a:r>
              <a:rPr lang="en-IE" altLang="zh-CN" sz="1200" kern="1200" dirty="0">
                <a:solidFill>
                  <a:prstClr val="black"/>
                </a:solidFill>
                <a:latin typeface="+mj-lt"/>
                <a:ea typeface="+mn-ea"/>
                <a:cs typeface="+mn-cs"/>
              </a:rPr>
              <a:t>RT,MT</a:t>
            </a:r>
            <a:r>
              <a:rPr lang="zh-CN" altLang="en-US" sz="1200" kern="1200" dirty="0">
                <a:solidFill>
                  <a:prstClr val="black"/>
                </a:solidFill>
                <a:latin typeface="+mj-lt"/>
                <a:ea typeface="+mn-ea"/>
                <a:cs typeface="+mn-cs"/>
              </a:rPr>
              <a:t>和</a:t>
            </a:r>
            <a:r>
              <a:rPr lang="en-IE" altLang="zh-CN" sz="1200" kern="1200" dirty="0">
                <a:solidFill>
                  <a:prstClr val="black"/>
                </a:solidFill>
                <a:latin typeface="+mj-lt"/>
                <a:ea typeface="+mn-ea"/>
                <a:cs typeface="+mn-cs"/>
              </a:rPr>
              <a:t>EOL</a:t>
            </a:r>
            <a:r>
              <a:rPr lang="zh-CN" altLang="en-US" sz="1200" kern="1200" dirty="0">
                <a:solidFill>
                  <a:prstClr val="black"/>
                </a:solidFill>
                <a:latin typeface="+mj-lt"/>
                <a:ea typeface="+mn-ea"/>
                <a:cs typeface="+mn-cs"/>
              </a:rPr>
              <a:t>与</a:t>
            </a:r>
            <a:r>
              <a:rPr lang="en-IE" altLang="zh-CN" sz="1200" kern="1200" dirty="0">
                <a:solidFill>
                  <a:prstClr val="black"/>
                </a:solidFill>
                <a:latin typeface="+mj-lt"/>
                <a:ea typeface="+mn-ea"/>
                <a:cs typeface="+mn-cs"/>
              </a:rPr>
              <a:t>CW,HL FDIBCP, LR</a:t>
            </a:r>
            <a:r>
              <a:rPr lang="zh-CN" altLang="en-US" sz="1200" kern="1200" dirty="0">
                <a:solidFill>
                  <a:prstClr val="black"/>
                </a:solidFill>
                <a:latin typeface="+mj-lt"/>
                <a:ea typeface="+mn-ea"/>
                <a:cs typeface="+mn-cs"/>
              </a:rPr>
              <a:t>的关系</a:t>
            </a:r>
            <a:r>
              <a:rPr lang="en-US" altLang="zh-CN" sz="1200" kern="1200" dirty="0">
                <a:solidFill>
                  <a:prstClr val="black"/>
                </a:solidFill>
                <a:latin typeface="+mj-lt"/>
                <a:ea typeface="+mn-ea"/>
                <a:cs typeface="+mn-cs"/>
              </a:rPr>
              <a:t>// </a:t>
            </a:r>
            <a:r>
              <a:rPr lang="zh-CN" altLang="en-US" sz="1200" kern="1200" dirty="0">
                <a:solidFill>
                  <a:prstClr val="black"/>
                </a:solidFill>
                <a:latin typeface="+mj-lt"/>
                <a:ea typeface="+mn-ea"/>
                <a:cs typeface="+mn-cs"/>
              </a:rPr>
              <a:t>不同</a:t>
            </a:r>
            <a:r>
              <a:rPr lang="en-IE" altLang="zh-CN" sz="1200" kern="1200" dirty="0">
                <a:solidFill>
                  <a:prstClr val="black"/>
                </a:solidFill>
                <a:latin typeface="+mj-lt"/>
                <a:ea typeface="+mn-ea"/>
                <a:cs typeface="+mn-cs"/>
              </a:rPr>
              <a:t>block</a:t>
            </a:r>
            <a:r>
              <a:rPr lang="zh-CN" altLang="en-US" sz="1200" kern="1200" dirty="0">
                <a:solidFill>
                  <a:prstClr val="black"/>
                </a:solidFill>
                <a:latin typeface="+mj-lt"/>
                <a:ea typeface="+mn-ea"/>
                <a:cs typeface="+mn-cs"/>
              </a:rPr>
              <a:t>和不同</a:t>
            </a:r>
            <a:r>
              <a:rPr lang="en-IE" altLang="zh-CN" sz="1200" kern="1200" dirty="0">
                <a:solidFill>
                  <a:prstClr val="black"/>
                </a:solidFill>
                <a:latin typeface="+mj-lt"/>
                <a:ea typeface="+mn-ea"/>
                <a:cs typeface="+mn-cs"/>
              </a:rPr>
              <a:t>sub</a:t>
            </a:r>
          </a:p>
          <a:p>
            <a:pPr marL="0" lvl="0" indent="0" algn="l" rtl="0">
              <a:lnSpc>
                <a:spcPct val="100000"/>
              </a:lnSpc>
              <a:spcBef>
                <a:spcPts val="0"/>
              </a:spcBef>
              <a:spcAft>
                <a:spcPts val="0"/>
              </a:spcAft>
              <a:buSzPts val="1400"/>
              <a:buNone/>
            </a:pPr>
            <a:r>
              <a:rPr lang="zh-CN" altLang="en-US" sz="1200" kern="1200" dirty="0">
                <a:solidFill>
                  <a:prstClr val="black"/>
                </a:solidFill>
                <a:latin typeface="+mj-lt"/>
                <a:ea typeface="+mn-ea"/>
                <a:cs typeface="+mn-cs"/>
              </a:rPr>
              <a:t>这里主要比较</a:t>
            </a:r>
            <a:r>
              <a:rPr lang="en-IE" altLang="zh-CN" sz="1200" kern="1200" dirty="0">
                <a:solidFill>
                  <a:prstClr val="black"/>
                </a:solidFill>
                <a:latin typeface="+mj-lt"/>
                <a:ea typeface="+mn-ea"/>
                <a:cs typeface="+mn-cs"/>
              </a:rPr>
              <a:t>HL</a:t>
            </a:r>
            <a:r>
              <a:rPr lang="zh-CN" altLang="en-IE" sz="1200" kern="1200" dirty="0">
                <a:solidFill>
                  <a:prstClr val="black"/>
                </a:solidFill>
                <a:latin typeface="+mj-lt"/>
                <a:ea typeface="+mn-ea"/>
                <a:cs typeface="+mn-cs"/>
              </a:rPr>
              <a:t>，</a:t>
            </a:r>
            <a:r>
              <a:rPr lang="zh-CN" altLang="en-US" sz="1200" kern="1200" dirty="0">
                <a:solidFill>
                  <a:prstClr val="black"/>
                </a:solidFill>
                <a:latin typeface="+mj-lt"/>
                <a:ea typeface="+mn-ea"/>
                <a:cs typeface="+mn-cs"/>
              </a:rPr>
              <a:t>与</a:t>
            </a:r>
            <a:r>
              <a:rPr lang="en-IE" altLang="zh-CN" sz="1200" kern="1200" dirty="0">
                <a:solidFill>
                  <a:prstClr val="black"/>
                </a:solidFill>
                <a:latin typeface="+mj-lt"/>
                <a:ea typeface="+mn-ea"/>
                <a:cs typeface="+mn-cs"/>
              </a:rPr>
              <a:t>FDIBCP</a:t>
            </a:r>
            <a:endParaRPr lang="en-IE" dirty="0"/>
          </a:p>
          <a:p>
            <a:endParaRPr dirty="0"/>
          </a:p>
        </p:txBody>
      </p:sp>
      <p:sp>
        <p:nvSpPr>
          <p:cNvPr id="469" name="Google Shape;46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A20A7EF6-0FBB-D6AA-CC7E-6742C361BAC6}"/>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DE6F4746-A96D-98EF-74D1-493C7F2DC5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2FEB51B5-0FF9-0FED-31B9-640870544BC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这个结果是由算法加目视检查的得出的</a:t>
            </a:r>
          </a:p>
          <a:p>
            <a:pPr marL="0" lvl="0" indent="0" algn="l" rtl="0">
              <a:lnSpc>
                <a:spcPct val="100000"/>
              </a:lnSpc>
              <a:spcBef>
                <a:spcPts val="0"/>
              </a:spcBef>
              <a:spcAft>
                <a:spcPts val="0"/>
              </a:spcAft>
              <a:buSzPts val="1400"/>
              <a:buNone/>
            </a:pPr>
            <a:endParaRPr lang="zh-CN" altLang="en-US" dirty="0"/>
          </a:p>
          <a:p>
            <a:pPr marL="0" lvl="0" indent="0" algn="l" rtl="0">
              <a:lnSpc>
                <a:spcPct val="100000"/>
              </a:lnSpc>
              <a:spcBef>
                <a:spcPts val="0"/>
              </a:spcBef>
              <a:spcAft>
                <a:spcPts val="0"/>
              </a:spcAft>
              <a:buSzPts val="1400"/>
              <a:buNone/>
            </a:pPr>
            <a:r>
              <a:rPr lang="zh-CN" altLang="en-US" dirty="0"/>
              <a:t>与文献的时间符合，</a:t>
            </a:r>
            <a:r>
              <a:rPr lang="en-US" altLang="zh-CN" dirty="0"/>
              <a:t>FDI</a:t>
            </a:r>
            <a:r>
              <a:rPr lang="zh-CN" altLang="en-US" dirty="0"/>
              <a:t>更多</a:t>
            </a:r>
            <a:r>
              <a:rPr lang="en-US" altLang="zh-CN" dirty="0" err="1"/>
              <a:t>outliear</a:t>
            </a:r>
            <a:r>
              <a:rPr lang="zh-CN" altLang="en-US" dirty="0"/>
              <a:t>， </a:t>
            </a:r>
            <a:r>
              <a:rPr lang="en-US" altLang="zh-CN" dirty="0"/>
              <a:t>BCP</a:t>
            </a:r>
            <a:r>
              <a:rPr lang="zh-CN" altLang="en-US" dirty="0"/>
              <a:t>更集中</a:t>
            </a:r>
          </a:p>
          <a:p>
            <a:endParaRPr dirty="0"/>
          </a:p>
        </p:txBody>
      </p:sp>
      <p:sp>
        <p:nvSpPr>
          <p:cNvPr id="469" name="Google Shape;469;p39:notes">
            <a:extLst>
              <a:ext uri="{FF2B5EF4-FFF2-40B4-BE49-F238E27FC236}">
                <a16:creationId xmlns:a16="http://schemas.microsoft.com/office/drawing/2014/main" id="{2B8DE572-402F-5EBE-D7B0-6DD940D6CBB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17</a:t>
            </a:fld>
            <a:endParaRPr/>
          </a:p>
        </p:txBody>
      </p:sp>
    </p:spTree>
    <p:extLst>
      <p:ext uri="{BB962C8B-B14F-4D97-AF65-F5344CB8AC3E}">
        <p14:creationId xmlns:p14="http://schemas.microsoft.com/office/powerpoint/2010/main" val="158550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2A9577AD-1833-7F67-6E5F-C0E25B7946F1}"/>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97305C3B-59C5-5920-987A-89941E3FFF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0F6E7A3C-546D-0D8E-11B4-95686C43DEF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这是</a:t>
            </a:r>
            <a:r>
              <a:rPr lang="en-US" altLang="zh-CN" dirty="0"/>
              <a:t>LMM</a:t>
            </a:r>
            <a:r>
              <a:rPr lang="zh-CN" altLang="en-US" dirty="0"/>
              <a:t>模型，比较</a:t>
            </a:r>
            <a:r>
              <a:rPr lang="en-IE" altLang="zh-CN" dirty="0"/>
              <a:t>6</a:t>
            </a:r>
            <a:r>
              <a:rPr lang="zh-CN" altLang="en-US" dirty="0"/>
              <a:t>个人</a:t>
            </a:r>
            <a:r>
              <a:rPr lang="en-IE" altLang="zh-CN" dirty="0"/>
              <a:t>/8</a:t>
            </a:r>
            <a:r>
              <a:rPr lang="zh-CN" altLang="en-US" dirty="0"/>
              <a:t>个</a:t>
            </a:r>
            <a:r>
              <a:rPr lang="en-US" altLang="zh-CN" dirty="0"/>
              <a:t>block</a:t>
            </a:r>
            <a:r>
              <a:rPr lang="zh-CN" altLang="en-US" dirty="0"/>
              <a:t>间，四种对照组的区别。与三种</a:t>
            </a:r>
            <a:r>
              <a:rPr lang="en-US" altLang="zh-CN" dirty="0"/>
              <a:t>MT</a:t>
            </a:r>
            <a:r>
              <a:rPr lang="zh-CN" altLang="en-US" dirty="0"/>
              <a:t>的关系</a:t>
            </a:r>
            <a:endParaRPr lang="en-IE" altLang="zh-CN" dirty="0"/>
          </a:p>
          <a:p>
            <a:pPr marL="0" lvl="0" indent="0" algn="l" rtl="0">
              <a:lnSpc>
                <a:spcPct val="100000"/>
              </a:lnSpc>
              <a:spcBef>
                <a:spcPts val="0"/>
              </a:spcBef>
              <a:spcAft>
                <a:spcPts val="0"/>
              </a:spcAft>
              <a:buSzPts val="1400"/>
              <a:buNone/>
            </a:pPr>
            <a:endParaRPr lang="en-IE" dirty="0"/>
          </a:p>
          <a:p>
            <a:pPr marL="0" lvl="0" indent="0" algn="l" rtl="0">
              <a:lnSpc>
                <a:spcPct val="100000"/>
              </a:lnSpc>
              <a:spcBef>
                <a:spcPts val="0"/>
              </a:spcBef>
              <a:spcAft>
                <a:spcPts val="0"/>
              </a:spcAft>
              <a:buSzPts val="1400"/>
              <a:buNone/>
            </a:pPr>
            <a:r>
              <a:rPr lang="zh-CN" altLang="en-US" dirty="0"/>
              <a:t>以下是两个模型公式的例子。。。</a:t>
            </a:r>
            <a:endParaRPr lang="en-IE" altLang="zh-CN" dirty="0"/>
          </a:p>
          <a:p>
            <a:pPr marL="0" lvl="0" indent="0" algn="l" rtl="0">
              <a:lnSpc>
                <a:spcPct val="100000"/>
              </a:lnSpc>
              <a:spcBef>
                <a:spcPts val="0"/>
              </a:spcBef>
              <a:spcAft>
                <a:spcPts val="0"/>
              </a:spcAft>
              <a:buSzPts val="1400"/>
              <a:buNone/>
            </a:pPr>
            <a:endParaRPr lang="en-IE" altLang="zh-CN" dirty="0"/>
          </a:p>
          <a:p>
            <a:pPr marL="0" lvl="0" indent="0" algn="l" rtl="0">
              <a:lnSpc>
                <a:spcPct val="100000"/>
              </a:lnSpc>
              <a:spcBef>
                <a:spcPts val="0"/>
              </a:spcBef>
              <a:spcAft>
                <a:spcPts val="0"/>
              </a:spcAft>
              <a:buSzPts val="1400"/>
              <a:buNone/>
            </a:pPr>
            <a:r>
              <a:rPr lang="zh-CN" altLang="en-US" dirty="0"/>
              <a:t>仅仅从</a:t>
            </a:r>
            <a:r>
              <a:rPr lang="en-US" altLang="zh-CN" dirty="0"/>
              <a:t>RT</a:t>
            </a:r>
            <a:r>
              <a:rPr lang="zh-CN" altLang="en-US" dirty="0"/>
              <a:t>看都有区别，但没法比较区别来自哪</a:t>
            </a:r>
            <a:endParaRPr lang="en-IE" altLang="zh-CN" dirty="0"/>
          </a:p>
          <a:p>
            <a:pPr marL="0" lvl="0" indent="0" algn="l" rtl="0">
              <a:lnSpc>
                <a:spcPct val="100000"/>
              </a:lnSpc>
              <a:spcBef>
                <a:spcPts val="0"/>
              </a:spcBef>
              <a:spcAft>
                <a:spcPts val="0"/>
              </a:spcAft>
              <a:buSzPts val="1400"/>
              <a:buNone/>
            </a:pPr>
            <a:endParaRPr lang="en-IE" altLang="zh-CN" dirty="0"/>
          </a:p>
          <a:p>
            <a:pPr marL="0" lvl="0" indent="0" algn="l" rtl="0">
              <a:lnSpc>
                <a:spcPct val="100000"/>
              </a:lnSpc>
              <a:spcBef>
                <a:spcPts val="0"/>
              </a:spcBef>
              <a:spcAft>
                <a:spcPts val="0"/>
              </a:spcAft>
              <a:buSzPts val="1400"/>
              <a:buNone/>
            </a:pPr>
            <a:r>
              <a:rPr lang="zh-CN" altLang="en-US" dirty="0"/>
              <a:t>从简单开始，</a:t>
            </a:r>
            <a:r>
              <a:rPr lang="en-US" altLang="zh-CN" dirty="0"/>
              <a:t>CW</a:t>
            </a:r>
            <a:r>
              <a:rPr lang="zh-CN" altLang="en-US" dirty="0"/>
              <a:t>只影响</a:t>
            </a:r>
            <a:r>
              <a:rPr lang="en-US" altLang="zh-CN" dirty="0" err="1"/>
              <a:t>EMGonsite</a:t>
            </a:r>
            <a:r>
              <a:rPr lang="en-US" altLang="zh-CN" dirty="0"/>
              <a:t> time</a:t>
            </a:r>
            <a:r>
              <a:rPr lang="zh-CN" altLang="en-US" dirty="0"/>
              <a:t>， 因为主要区别在</a:t>
            </a:r>
            <a:r>
              <a:rPr lang="en-US" altLang="zh-CN" dirty="0"/>
              <a:t>Decision period</a:t>
            </a:r>
          </a:p>
          <a:p>
            <a:endParaRPr dirty="0"/>
          </a:p>
        </p:txBody>
      </p:sp>
      <p:sp>
        <p:nvSpPr>
          <p:cNvPr id="469" name="Google Shape;469;p39:notes">
            <a:extLst>
              <a:ext uri="{FF2B5EF4-FFF2-40B4-BE49-F238E27FC236}">
                <a16:creationId xmlns:a16="http://schemas.microsoft.com/office/drawing/2014/main" id="{5F130584-1651-2A09-0D91-C54EDB8FE2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18</a:t>
            </a:fld>
            <a:endParaRPr/>
          </a:p>
        </p:txBody>
      </p:sp>
    </p:spTree>
    <p:extLst>
      <p:ext uri="{BB962C8B-B14F-4D97-AF65-F5344CB8AC3E}">
        <p14:creationId xmlns:p14="http://schemas.microsoft.com/office/powerpoint/2010/main" val="279399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C691F76B-CDD2-B042-837B-03B52ECA3CB9}"/>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59EFBAA4-393E-2628-D90C-D9021175FF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0FF6FCC1-71B5-DAB8-B7CD-B23118B0998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首先在</a:t>
            </a:r>
            <a:r>
              <a:rPr lang="en-US" altLang="zh-CN" dirty="0" err="1"/>
              <a:t>evon</a:t>
            </a:r>
            <a:r>
              <a:rPr lang="zh-CN" altLang="en-US" dirty="0"/>
              <a:t>后</a:t>
            </a:r>
            <a:r>
              <a:rPr lang="en-IE" altLang="zh-CN" dirty="0"/>
              <a:t>2.15</a:t>
            </a:r>
            <a:r>
              <a:rPr lang="en-US" altLang="zh-CN" dirty="0" err="1"/>
              <a:t>hz</a:t>
            </a:r>
            <a:r>
              <a:rPr lang="zh-CN" altLang="en-US" dirty="0"/>
              <a:t>附近观察到红条</a:t>
            </a:r>
            <a:endParaRPr lang="en-IE" altLang="zh-CN" dirty="0"/>
          </a:p>
          <a:p>
            <a:pPr marL="0" lvl="0" indent="0" algn="l" rtl="0">
              <a:lnSpc>
                <a:spcPct val="100000"/>
              </a:lnSpc>
              <a:spcBef>
                <a:spcPts val="0"/>
              </a:spcBef>
              <a:spcAft>
                <a:spcPts val="0"/>
              </a:spcAft>
              <a:buSzPts val="1400"/>
              <a:buNone/>
            </a:pPr>
            <a:r>
              <a:rPr lang="zh-CN" altLang="en-US" dirty="0"/>
              <a:t>高低有区别，起始有区别</a:t>
            </a:r>
            <a:endParaRPr lang="en-IE" altLang="zh-CN" dirty="0"/>
          </a:p>
          <a:p>
            <a:pPr marL="0" lvl="0" indent="0" algn="l" rtl="0">
              <a:lnSpc>
                <a:spcPct val="100000"/>
              </a:lnSpc>
              <a:spcBef>
                <a:spcPts val="0"/>
              </a:spcBef>
              <a:spcAft>
                <a:spcPts val="0"/>
              </a:spcAft>
              <a:buSzPts val="1400"/>
              <a:buNone/>
            </a:pPr>
            <a:r>
              <a:rPr lang="zh-CN" altLang="en-US" dirty="0"/>
              <a:t>且位置正确稳定</a:t>
            </a:r>
            <a:endParaRPr lang="en-IE" altLang="zh-CN" dirty="0"/>
          </a:p>
          <a:p>
            <a:pPr marL="0" lvl="0" indent="0" algn="l" rtl="0">
              <a:lnSpc>
                <a:spcPct val="100000"/>
              </a:lnSpc>
              <a:spcBef>
                <a:spcPts val="0"/>
              </a:spcBef>
              <a:spcAft>
                <a:spcPts val="0"/>
              </a:spcAft>
              <a:buSzPts val="1400"/>
              <a:buNone/>
            </a:pPr>
            <a:endParaRPr lang="en-IE" dirty="0"/>
          </a:p>
          <a:p>
            <a:pPr marL="0" lvl="0" indent="0" algn="l" rtl="0">
              <a:lnSpc>
                <a:spcPct val="100000"/>
              </a:lnSpc>
              <a:spcBef>
                <a:spcPts val="0"/>
              </a:spcBef>
              <a:spcAft>
                <a:spcPts val="0"/>
              </a:spcAft>
              <a:buSzPts val="1400"/>
              <a:buNone/>
            </a:pPr>
            <a:r>
              <a:rPr lang="zh-CN" altLang="en-US" dirty="0"/>
              <a:t>证明在时间分类上没有问题</a:t>
            </a:r>
            <a:endParaRPr lang="en-IE" dirty="0"/>
          </a:p>
          <a:p>
            <a:endParaRPr dirty="0"/>
          </a:p>
        </p:txBody>
      </p:sp>
      <p:sp>
        <p:nvSpPr>
          <p:cNvPr id="469" name="Google Shape;469;p39:notes">
            <a:extLst>
              <a:ext uri="{FF2B5EF4-FFF2-40B4-BE49-F238E27FC236}">
                <a16:creationId xmlns:a16="http://schemas.microsoft.com/office/drawing/2014/main" id="{2EE9FB9B-247D-0193-6FDF-9DE8E063A84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19</a:t>
            </a:fld>
            <a:endParaRPr/>
          </a:p>
        </p:txBody>
      </p:sp>
    </p:spTree>
    <p:extLst>
      <p:ext uri="{BB962C8B-B14F-4D97-AF65-F5344CB8AC3E}">
        <p14:creationId xmlns:p14="http://schemas.microsoft.com/office/powerpoint/2010/main" val="3914806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IE" dirty="0"/>
          </a:p>
        </p:txBody>
      </p:sp>
      <p:sp>
        <p:nvSpPr>
          <p:cNvPr id="162" name="Google Shape;1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1422C5EE-F201-49CE-7016-B82F0EAC5B09}"/>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0627A23B-8D4B-818F-EFE5-9D42AC02A2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202648F2-52F5-A698-1C5F-E8B6AFEA79B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这是我的</a:t>
            </a:r>
            <a:r>
              <a:rPr lang="en-US" altLang="zh-CN" dirty="0" err="1"/>
              <a:t>cpp</a:t>
            </a:r>
            <a:r>
              <a:rPr lang="zh-CN" altLang="en-US" dirty="0"/>
              <a:t>图与文章里的例子。期待遇到斜率不同与积累量不同</a:t>
            </a:r>
          </a:p>
          <a:p>
            <a:endParaRPr dirty="0"/>
          </a:p>
        </p:txBody>
      </p:sp>
      <p:sp>
        <p:nvSpPr>
          <p:cNvPr id="469" name="Google Shape;469;p39:notes">
            <a:extLst>
              <a:ext uri="{FF2B5EF4-FFF2-40B4-BE49-F238E27FC236}">
                <a16:creationId xmlns:a16="http://schemas.microsoft.com/office/drawing/2014/main" id="{5332D3FE-6643-80F2-DC4B-52B623BD84C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20</a:t>
            </a:fld>
            <a:endParaRPr/>
          </a:p>
        </p:txBody>
      </p:sp>
    </p:spTree>
    <p:extLst>
      <p:ext uri="{BB962C8B-B14F-4D97-AF65-F5344CB8AC3E}">
        <p14:creationId xmlns:p14="http://schemas.microsoft.com/office/powerpoint/2010/main" val="2905713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1BC0CFE5-CC5F-9A9F-47A4-EB94F3B83BD4}"/>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F4EDDB3A-13F8-B97A-4747-3B092BD8AE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FACBB58D-C00C-8970-4425-020466A912F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这是</a:t>
            </a:r>
            <a:r>
              <a:rPr lang="en-US" altLang="zh-CN" dirty="0"/>
              <a:t>HL</a:t>
            </a:r>
            <a:r>
              <a:rPr lang="zh-CN" altLang="en-US" dirty="0"/>
              <a:t>的例子，不展开</a:t>
            </a:r>
            <a:endParaRPr lang="en-US"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Cue</a:t>
            </a:r>
            <a:r>
              <a:rPr lang="zh-CN" altLang="en-US" dirty="0"/>
              <a:t>后</a:t>
            </a:r>
            <a:r>
              <a:rPr lang="en-IE" altLang="zh-CN" dirty="0"/>
              <a:t>300</a:t>
            </a:r>
            <a:r>
              <a:rPr lang="zh-CN" altLang="en-US" dirty="0"/>
              <a:t>开始积累， </a:t>
            </a:r>
            <a:r>
              <a:rPr lang="en-US" altLang="zh-CN" dirty="0" err="1"/>
              <a:t>ev</a:t>
            </a:r>
            <a:r>
              <a:rPr lang="zh-CN" altLang="en-US" dirty="0"/>
              <a:t>后</a:t>
            </a:r>
            <a:r>
              <a:rPr lang="en-IE" altLang="zh-CN" dirty="0"/>
              <a:t>300</a:t>
            </a:r>
            <a:r>
              <a:rPr lang="zh-CN" altLang="en-US" dirty="0"/>
              <a:t>出现斜率差异</a:t>
            </a:r>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可能是由于速度压力或者是实验者把</a:t>
            </a:r>
            <a:r>
              <a:rPr lang="en-US" altLang="zh-CN" dirty="0"/>
              <a:t>cue</a:t>
            </a:r>
            <a:r>
              <a:rPr lang="zh-CN" altLang="en-US" dirty="0"/>
              <a:t>当成</a:t>
            </a:r>
            <a:r>
              <a:rPr lang="en-US" altLang="zh-CN" dirty="0" err="1"/>
              <a:t>evon</a:t>
            </a:r>
            <a:r>
              <a:rPr lang="zh-CN" altLang="en-US" dirty="0"/>
              <a:t>导致的</a:t>
            </a:r>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或者由于</a:t>
            </a:r>
            <a:r>
              <a:rPr lang="en-US" altLang="zh-CN" dirty="0"/>
              <a:t>speed pressure</a:t>
            </a:r>
            <a:r>
              <a:rPr lang="zh-CN" altLang="en-US" dirty="0"/>
              <a:t>导致的</a:t>
            </a:r>
            <a:endParaRPr lang="en-IE" dirty="0"/>
          </a:p>
          <a:p>
            <a:pPr marL="0" lvl="0" indent="0" algn="l" rtl="0">
              <a:lnSpc>
                <a:spcPct val="100000"/>
              </a:lnSpc>
              <a:spcBef>
                <a:spcPts val="0"/>
              </a:spcBef>
              <a:spcAft>
                <a:spcPts val="0"/>
              </a:spcAft>
              <a:buSzPts val="1400"/>
              <a:buNone/>
            </a:pPr>
            <a:endParaRPr dirty="0"/>
          </a:p>
        </p:txBody>
      </p:sp>
      <p:sp>
        <p:nvSpPr>
          <p:cNvPr id="428" name="Google Shape;428;p13:notes">
            <a:extLst>
              <a:ext uri="{FF2B5EF4-FFF2-40B4-BE49-F238E27FC236}">
                <a16:creationId xmlns:a16="http://schemas.microsoft.com/office/drawing/2014/main" id="{DB3453CF-A705-2855-8240-96875446C19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21</a:t>
            </a:fld>
            <a:endParaRPr/>
          </a:p>
        </p:txBody>
      </p:sp>
    </p:spTree>
    <p:extLst>
      <p:ext uri="{BB962C8B-B14F-4D97-AF65-F5344CB8AC3E}">
        <p14:creationId xmlns:p14="http://schemas.microsoft.com/office/powerpoint/2010/main" val="2344330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7BB227EE-B71C-822A-B8A8-BBC54FDD70AF}"/>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1FB82C67-6174-3D51-EA84-1A5AA40CD9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1F45445D-EBF7-C10B-43E5-EE7B44A596E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zh-CN" altLang="en-US" dirty="0"/>
              <a:t>这里把</a:t>
            </a:r>
            <a:r>
              <a:rPr lang="en-US" altLang="zh-CN" dirty="0"/>
              <a:t>RT</a:t>
            </a:r>
            <a:r>
              <a:rPr lang="zh-CN" altLang="en-US" dirty="0"/>
              <a:t>分为三类，快中慢</a:t>
            </a:r>
            <a:endParaRPr lang="en-US" altLang="zh-CN" dirty="0"/>
          </a:p>
          <a:p>
            <a:endParaRPr lang="en-US" altLang="zh-CN" dirty="0"/>
          </a:p>
          <a:p>
            <a:r>
              <a:rPr lang="en-US" altLang="zh-CN" dirty="0"/>
              <a:t>FDI</a:t>
            </a:r>
            <a:r>
              <a:rPr lang="zh-CN" altLang="en-US" dirty="0"/>
              <a:t>三种时间</a:t>
            </a:r>
            <a:r>
              <a:rPr lang="en-US" altLang="zh-CN" dirty="0"/>
              <a:t>peak</a:t>
            </a:r>
            <a:r>
              <a:rPr lang="zh-CN" altLang="en-US" dirty="0"/>
              <a:t>相同，斜率不同</a:t>
            </a:r>
            <a:endParaRPr lang="en-IE" altLang="zh-CN" dirty="0"/>
          </a:p>
          <a:p>
            <a:r>
              <a:rPr lang="en-US" altLang="zh-CN" dirty="0"/>
              <a:t>BCP</a:t>
            </a:r>
            <a:r>
              <a:rPr lang="zh-CN" altLang="en-US" dirty="0"/>
              <a:t>三种时间</a:t>
            </a:r>
            <a:r>
              <a:rPr lang="en-US" altLang="zh-CN" dirty="0"/>
              <a:t>Peak</a:t>
            </a:r>
            <a:r>
              <a:rPr lang="zh-CN" altLang="en-US" dirty="0"/>
              <a:t>不同。斜率</a:t>
            </a:r>
            <a:r>
              <a:rPr lang="en-US" altLang="zh-CN" dirty="0"/>
              <a:t>M and S</a:t>
            </a:r>
            <a:r>
              <a:rPr lang="zh-CN" altLang="en-US" dirty="0"/>
              <a:t>比较晚出现斜率不同 （三种</a:t>
            </a:r>
            <a:r>
              <a:rPr lang="en-US" altLang="zh-CN" dirty="0"/>
              <a:t>RT </a:t>
            </a:r>
            <a:r>
              <a:rPr lang="zh-CN" altLang="en-US" dirty="0"/>
              <a:t>对</a:t>
            </a:r>
            <a:r>
              <a:rPr lang="en-US" altLang="zh-CN" dirty="0"/>
              <a:t>BCP</a:t>
            </a:r>
            <a:r>
              <a:rPr lang="zh-CN" altLang="en-US" dirty="0"/>
              <a:t>影响可能较大）</a:t>
            </a:r>
            <a:endParaRPr lang="en-IE" dirty="0"/>
          </a:p>
          <a:p>
            <a:pPr marL="0" lvl="0" indent="0" algn="l" rtl="0">
              <a:lnSpc>
                <a:spcPct val="100000"/>
              </a:lnSpc>
              <a:spcBef>
                <a:spcPts val="0"/>
              </a:spcBef>
              <a:spcAft>
                <a:spcPts val="0"/>
              </a:spcAft>
              <a:buSzPts val="1400"/>
              <a:buNone/>
            </a:pPr>
            <a:endParaRPr dirty="0"/>
          </a:p>
        </p:txBody>
      </p:sp>
      <p:sp>
        <p:nvSpPr>
          <p:cNvPr id="428" name="Google Shape;428;p13:notes">
            <a:extLst>
              <a:ext uri="{FF2B5EF4-FFF2-40B4-BE49-F238E27FC236}">
                <a16:creationId xmlns:a16="http://schemas.microsoft.com/office/drawing/2014/main" id="{979EC371-FA4F-6539-ED61-0F6068F89E0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22</a:t>
            </a:fld>
            <a:endParaRPr/>
          </a:p>
        </p:txBody>
      </p:sp>
    </p:spTree>
    <p:extLst>
      <p:ext uri="{BB962C8B-B14F-4D97-AF65-F5344CB8AC3E}">
        <p14:creationId xmlns:p14="http://schemas.microsoft.com/office/powerpoint/2010/main" val="3092154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E5B7A734-62E7-F60F-EA12-C70DF3B46C22}"/>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25B98052-5FBC-24B7-F0D1-B15EA3F21D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4DABA48B-8DC7-977D-32DD-B961A150164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上面是我的脑图，下面是例子</a:t>
            </a:r>
          </a:p>
          <a:p>
            <a:pPr marL="0" lvl="0" indent="0" algn="l" rtl="0">
              <a:lnSpc>
                <a:spcPct val="100000"/>
              </a:lnSpc>
              <a:spcBef>
                <a:spcPts val="0"/>
              </a:spcBef>
              <a:spcAft>
                <a:spcPts val="0"/>
              </a:spcAft>
              <a:buSzPts val="1400"/>
              <a:buNone/>
            </a:pPr>
            <a:endParaRPr lang="zh-CN" altLang="en-US" dirty="0"/>
          </a:p>
          <a:p>
            <a:pPr marL="0" lvl="0" indent="0" algn="l" rtl="0">
              <a:lnSpc>
                <a:spcPct val="100000"/>
              </a:lnSpc>
              <a:spcBef>
                <a:spcPts val="0"/>
              </a:spcBef>
              <a:spcAft>
                <a:spcPts val="0"/>
              </a:spcAft>
              <a:buSzPts val="1400"/>
              <a:buNone/>
            </a:pPr>
            <a:r>
              <a:rPr lang="zh-CN" altLang="en-US" dirty="0"/>
              <a:t>注意我的</a:t>
            </a:r>
            <a:r>
              <a:rPr lang="en-US" altLang="zh-CN" dirty="0" err="1"/>
              <a:t>ddl</a:t>
            </a:r>
            <a:r>
              <a:rPr lang="zh-CN" altLang="en-US" dirty="0"/>
              <a:t>是</a:t>
            </a:r>
            <a:r>
              <a:rPr lang="en-US" altLang="zh-CN" dirty="0"/>
              <a:t>1.5</a:t>
            </a:r>
            <a:r>
              <a:rPr lang="zh-CN" altLang="en-US" dirty="0"/>
              <a:t>秒且对于</a:t>
            </a:r>
            <a:r>
              <a:rPr lang="en-US" altLang="zh-CN" dirty="0"/>
              <a:t>H</a:t>
            </a:r>
            <a:r>
              <a:rPr lang="zh-CN" altLang="en-US" dirty="0"/>
              <a:t>变得更简单，对于</a:t>
            </a:r>
            <a:r>
              <a:rPr lang="en-US" altLang="zh-CN" dirty="0"/>
              <a:t>L</a:t>
            </a:r>
            <a:r>
              <a:rPr lang="zh-CN" altLang="en-US" dirty="0"/>
              <a:t>变得更难。</a:t>
            </a:r>
          </a:p>
          <a:p>
            <a:pPr marL="0" lvl="0" indent="0" algn="l" rtl="0">
              <a:lnSpc>
                <a:spcPct val="100000"/>
              </a:lnSpc>
              <a:spcBef>
                <a:spcPts val="0"/>
              </a:spcBef>
              <a:spcAft>
                <a:spcPts val="0"/>
              </a:spcAft>
              <a:buSzPts val="1400"/>
              <a:buNone/>
            </a:pPr>
            <a:endParaRPr lang="zh-CN" altLang="en-US" dirty="0"/>
          </a:p>
          <a:p>
            <a:pPr marL="0" lvl="0" indent="0" algn="l" rtl="0">
              <a:lnSpc>
                <a:spcPct val="100000"/>
              </a:lnSpc>
              <a:spcBef>
                <a:spcPts val="0"/>
              </a:spcBef>
              <a:spcAft>
                <a:spcPts val="0"/>
              </a:spcAft>
              <a:buSzPts val="1400"/>
              <a:buNone/>
            </a:pPr>
            <a:r>
              <a:rPr lang="zh-CN" altLang="en-US" dirty="0"/>
              <a:t>所以出现了</a:t>
            </a:r>
            <a:r>
              <a:rPr lang="en-US" altLang="zh-CN" dirty="0"/>
              <a:t>DDL</a:t>
            </a:r>
            <a:r>
              <a:rPr lang="zh-CN" altLang="en-US" dirty="0"/>
              <a:t>线，红线。但斜率变化存在且明显</a:t>
            </a:r>
          </a:p>
          <a:p>
            <a:endParaRPr dirty="0"/>
          </a:p>
        </p:txBody>
      </p:sp>
      <p:sp>
        <p:nvSpPr>
          <p:cNvPr id="469" name="Google Shape;469;p39:notes">
            <a:extLst>
              <a:ext uri="{FF2B5EF4-FFF2-40B4-BE49-F238E27FC236}">
                <a16:creationId xmlns:a16="http://schemas.microsoft.com/office/drawing/2014/main" id="{11038F9F-8125-367C-5742-9211C25C783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23</a:t>
            </a:fld>
            <a:endParaRPr/>
          </a:p>
        </p:txBody>
      </p:sp>
    </p:spTree>
    <p:extLst>
      <p:ext uri="{BB962C8B-B14F-4D97-AF65-F5344CB8AC3E}">
        <p14:creationId xmlns:p14="http://schemas.microsoft.com/office/powerpoint/2010/main" val="293988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2C3AD800-D44C-DDD4-5B44-07761D04079C}"/>
            </a:ext>
          </a:extLst>
        </p:cNvPr>
        <p:cNvGrpSpPr/>
        <p:nvPr/>
      </p:nvGrpSpPr>
      <p:grpSpPr>
        <a:xfrm>
          <a:off x="0" y="0"/>
          <a:ext cx="0" cy="0"/>
          <a:chOff x="0" y="0"/>
          <a:chExt cx="0" cy="0"/>
        </a:xfrm>
      </p:grpSpPr>
      <p:sp>
        <p:nvSpPr>
          <p:cNvPr id="426" name="Google Shape;426;p13:notes">
            <a:extLst>
              <a:ext uri="{FF2B5EF4-FFF2-40B4-BE49-F238E27FC236}">
                <a16:creationId xmlns:a16="http://schemas.microsoft.com/office/drawing/2014/main" id="{63052B86-4101-A1FB-3276-5578DBCD9C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3:notes">
            <a:extLst>
              <a:ext uri="{FF2B5EF4-FFF2-40B4-BE49-F238E27FC236}">
                <a16:creationId xmlns:a16="http://schemas.microsoft.com/office/drawing/2014/main" id="{F3563C53-DE1C-808E-5761-F6DFD65CA98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暗示这里因为左右手的</a:t>
            </a:r>
            <a:r>
              <a:rPr lang="en-US" altLang="zh-CN" dirty="0"/>
              <a:t>prior</a:t>
            </a:r>
            <a:r>
              <a:rPr lang="zh-CN" altLang="en-US" dirty="0"/>
              <a:t>造成</a:t>
            </a:r>
            <a:r>
              <a:rPr lang="en-US" altLang="zh-CN" dirty="0"/>
              <a:t>cue on </a:t>
            </a:r>
            <a:r>
              <a:rPr lang="zh-CN" altLang="en-US" dirty="0"/>
              <a:t>后时间差异， 红色为</a:t>
            </a:r>
            <a:r>
              <a:rPr lang="en-US" altLang="zh-CN" dirty="0"/>
              <a:t>prior</a:t>
            </a:r>
            <a:r>
              <a:rPr lang="zh-CN" altLang="en-US" dirty="0"/>
              <a:t>对了，绿色为</a:t>
            </a:r>
            <a:r>
              <a:rPr lang="en-US" altLang="zh-CN" dirty="0"/>
              <a:t>prior</a:t>
            </a:r>
            <a:r>
              <a:rPr lang="zh-CN" altLang="en-US" dirty="0"/>
              <a:t>错了导致慢</a:t>
            </a:r>
            <a:endParaRPr lang="en-IE" altLang="zh-CN" dirty="0"/>
          </a:p>
          <a:p>
            <a:pPr marL="0" lvl="0" indent="0" algn="l" rtl="0">
              <a:lnSpc>
                <a:spcPct val="100000"/>
              </a:lnSpc>
              <a:spcBef>
                <a:spcPts val="0"/>
              </a:spcBef>
              <a:spcAft>
                <a:spcPts val="0"/>
              </a:spcAft>
              <a:buSzPts val="1400"/>
              <a:buNone/>
            </a:pPr>
            <a:endParaRPr lang="en-US" altLang="zh-CN" dirty="0"/>
          </a:p>
          <a:p>
            <a:pPr marL="0" lvl="0" indent="0" algn="l" rtl="0">
              <a:lnSpc>
                <a:spcPct val="100000"/>
              </a:lnSpc>
              <a:spcBef>
                <a:spcPts val="0"/>
              </a:spcBef>
              <a:spcAft>
                <a:spcPts val="0"/>
              </a:spcAft>
              <a:buSzPts val="1400"/>
              <a:buNone/>
            </a:pPr>
            <a:endParaRPr lang="en-US" altLang="zh-CN" dirty="0"/>
          </a:p>
          <a:p>
            <a:pPr marL="0" lvl="0" indent="0" algn="l" rtl="0">
              <a:lnSpc>
                <a:spcPct val="100000"/>
              </a:lnSpc>
              <a:spcBef>
                <a:spcPts val="0"/>
              </a:spcBef>
              <a:spcAft>
                <a:spcPts val="0"/>
              </a:spcAft>
              <a:buSzPts val="1400"/>
              <a:buNone/>
            </a:pPr>
            <a:r>
              <a:rPr lang="en-US" altLang="zh-CN" dirty="0"/>
              <a:t>FDI </a:t>
            </a:r>
            <a:r>
              <a:rPr lang="zh-CN" altLang="en-US" dirty="0"/>
              <a:t>从</a:t>
            </a:r>
            <a:r>
              <a:rPr lang="en-US" altLang="zh-CN" dirty="0"/>
              <a:t>cue</a:t>
            </a:r>
            <a:r>
              <a:rPr lang="zh-CN" altLang="en-US" dirty="0"/>
              <a:t>开始不同，且斜率不同，峰值不同</a:t>
            </a:r>
            <a:endParaRPr lang="en-IE" altLang="zh-CN" dirty="0"/>
          </a:p>
          <a:p>
            <a:pPr marL="0" lvl="0" indent="0" algn="l" rtl="0">
              <a:lnSpc>
                <a:spcPct val="100000"/>
              </a:lnSpc>
              <a:spcBef>
                <a:spcPts val="0"/>
              </a:spcBef>
              <a:spcAft>
                <a:spcPts val="0"/>
              </a:spcAft>
              <a:buSzPts val="1400"/>
              <a:buNone/>
            </a:pPr>
            <a:endParaRPr lang="en-IE" dirty="0"/>
          </a:p>
          <a:p>
            <a:pPr marL="0" lvl="0" indent="0" algn="l" rtl="0">
              <a:lnSpc>
                <a:spcPct val="100000"/>
              </a:lnSpc>
              <a:spcBef>
                <a:spcPts val="0"/>
              </a:spcBef>
              <a:spcAft>
                <a:spcPts val="0"/>
              </a:spcAft>
              <a:buSzPts val="1400"/>
              <a:buNone/>
            </a:pPr>
            <a:r>
              <a:rPr lang="en-US" altLang="zh-CN" dirty="0"/>
              <a:t>BCP</a:t>
            </a:r>
            <a:r>
              <a:rPr lang="zh-CN" altLang="en-US" dirty="0"/>
              <a:t>斜率相似，峰值相同，更像线性模型向后平移触发</a:t>
            </a:r>
            <a:endParaRPr dirty="0"/>
          </a:p>
        </p:txBody>
      </p:sp>
      <p:sp>
        <p:nvSpPr>
          <p:cNvPr id="428" name="Google Shape;428;p13:notes">
            <a:extLst>
              <a:ext uri="{FF2B5EF4-FFF2-40B4-BE49-F238E27FC236}">
                <a16:creationId xmlns:a16="http://schemas.microsoft.com/office/drawing/2014/main" id="{68D27082-DF1A-E244-E83C-73DBA219DF0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24</a:t>
            </a:fld>
            <a:endParaRPr/>
          </a:p>
        </p:txBody>
      </p:sp>
    </p:spTree>
    <p:extLst>
      <p:ext uri="{BB962C8B-B14F-4D97-AF65-F5344CB8AC3E}">
        <p14:creationId xmlns:p14="http://schemas.microsoft.com/office/powerpoint/2010/main" val="3616010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dirty="0"/>
          </a:p>
        </p:txBody>
      </p:sp>
      <p:sp>
        <p:nvSpPr>
          <p:cNvPr id="469" name="Google Shape;46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66C1667D-C8FF-0D02-A717-B2D166527339}"/>
            </a:ext>
          </a:extLst>
        </p:cNvPr>
        <p:cNvGrpSpPr/>
        <p:nvPr/>
      </p:nvGrpSpPr>
      <p:grpSpPr>
        <a:xfrm>
          <a:off x="0" y="0"/>
          <a:ext cx="0" cy="0"/>
          <a:chOff x="0" y="0"/>
          <a:chExt cx="0" cy="0"/>
        </a:xfrm>
      </p:grpSpPr>
      <p:sp>
        <p:nvSpPr>
          <p:cNvPr id="467" name="Google Shape;467;p39:notes">
            <a:extLst>
              <a:ext uri="{FF2B5EF4-FFF2-40B4-BE49-F238E27FC236}">
                <a16:creationId xmlns:a16="http://schemas.microsoft.com/office/drawing/2014/main" id="{DB6F7DE9-6975-ADEC-5809-CB70F97B83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39:notes">
            <a:extLst>
              <a:ext uri="{FF2B5EF4-FFF2-40B4-BE49-F238E27FC236}">
                <a16:creationId xmlns:a16="http://schemas.microsoft.com/office/drawing/2014/main" id="{34BBB620-4CF7-7E23-93AF-0032974CF8C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a:t>且</a:t>
            </a:r>
            <a:r>
              <a:rPr lang="en-US" altLang="zh-CN" dirty="0"/>
              <a:t>BCP</a:t>
            </a:r>
            <a:r>
              <a:rPr lang="zh-CN" altLang="en-US" dirty="0"/>
              <a:t>明显靠里</a:t>
            </a:r>
            <a:endParaRPr lang="en-IE" altLang="zh-CN" dirty="0"/>
          </a:p>
          <a:p>
            <a:endParaRPr lang="en-IE" altLang="zh-CN" dirty="0"/>
          </a:p>
          <a:p>
            <a:r>
              <a:rPr lang="zh-CN" altLang="en-US" dirty="0"/>
              <a:t>观察到了不同的斜率和饱和点 （</a:t>
            </a:r>
            <a:r>
              <a:rPr lang="en-US" altLang="zh-CN" dirty="0"/>
              <a:t>BCP less control, easy overshooting</a:t>
            </a:r>
            <a:r>
              <a:rPr lang="zh-CN" altLang="en-US" dirty="0"/>
              <a:t>）</a:t>
            </a:r>
            <a:endParaRPr dirty="0"/>
          </a:p>
        </p:txBody>
      </p:sp>
      <p:sp>
        <p:nvSpPr>
          <p:cNvPr id="469" name="Google Shape;469;p39:notes">
            <a:extLst>
              <a:ext uri="{FF2B5EF4-FFF2-40B4-BE49-F238E27FC236}">
                <a16:creationId xmlns:a16="http://schemas.microsoft.com/office/drawing/2014/main" id="{E6D03144-AF9C-A831-0703-7480BD94FD6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26</a:t>
            </a:fld>
            <a:endParaRPr/>
          </a:p>
        </p:txBody>
      </p:sp>
    </p:spTree>
    <p:extLst>
      <p:ext uri="{BB962C8B-B14F-4D97-AF65-F5344CB8AC3E}">
        <p14:creationId xmlns:p14="http://schemas.microsoft.com/office/powerpoint/2010/main" val="3357619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37160"/>
            <a:r>
              <a:rPr lang="en-IE" dirty="0"/>
              <a:t>Future plan:</a:t>
            </a:r>
          </a:p>
          <a:p>
            <a:pPr marL="480060" indent="-342900">
              <a:buAutoNum type="arabicPeriod"/>
            </a:pPr>
            <a:r>
              <a:rPr lang="en-IE" dirty="0"/>
              <a:t>Training section : delayed response </a:t>
            </a:r>
          </a:p>
          <a:p>
            <a:pPr marL="480060" indent="-342900">
              <a:buAutoNum type="arabicPeriod"/>
            </a:pPr>
            <a:r>
              <a:rPr lang="en-IE" dirty="0"/>
              <a:t>Polit experiment 2: Design prior probability for FDI and BCP </a:t>
            </a:r>
          </a:p>
          <a:p>
            <a:pPr marL="480060" indent="-342900">
              <a:buAutoNum type="arabicPeriod"/>
            </a:pPr>
            <a:r>
              <a:rPr lang="en-IE" dirty="0"/>
              <a:t>Update partial burst Lock (Beta burst decrease)</a:t>
            </a:r>
          </a:p>
          <a:p>
            <a:endParaRPr lang="en-GB" dirty="0"/>
          </a:p>
        </p:txBody>
      </p:sp>
      <p:sp>
        <p:nvSpPr>
          <p:cNvPr id="4" name="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smtClean="0">
                <a:solidFill>
                  <a:schemeClr val="dk1"/>
                </a:solidFill>
                <a:latin typeface="Calibri"/>
                <a:ea typeface="Calibri"/>
                <a:cs typeface="Calibri"/>
                <a:sym typeface="Calibri"/>
              </a:rPr>
              <a:t>27</a:t>
            </a:fld>
            <a:endParaRPr lang="en-I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1258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zh-CN" dirty="0"/>
              <a:t>Thanks for listening</a:t>
            </a:r>
            <a:endParaRPr lang="en-GB" dirty="0"/>
          </a:p>
        </p:txBody>
      </p:sp>
      <p:sp>
        <p:nvSpPr>
          <p:cNvPr id="530" name="Google Shape;53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28</a:t>
            </a:fld>
            <a:endParaRPr/>
          </a:p>
        </p:txBody>
      </p:sp>
    </p:spTree>
    <p:extLst>
      <p:ext uri="{BB962C8B-B14F-4D97-AF65-F5344CB8AC3E}">
        <p14:creationId xmlns:p14="http://schemas.microsoft.com/office/powerpoint/2010/main" val="413985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A7FA1599-759C-BC6C-2EF8-418C6FA42BD0}"/>
            </a:ext>
          </a:extLst>
        </p:cNvPr>
        <p:cNvGrpSpPr/>
        <p:nvPr/>
      </p:nvGrpSpPr>
      <p:grpSpPr>
        <a:xfrm>
          <a:off x="0" y="0"/>
          <a:ext cx="0" cy="0"/>
          <a:chOff x="0" y="0"/>
          <a:chExt cx="0" cy="0"/>
        </a:xfrm>
      </p:grpSpPr>
      <p:sp>
        <p:nvSpPr>
          <p:cNvPr id="196" name="Google Shape;196;p3:notes">
            <a:extLst>
              <a:ext uri="{FF2B5EF4-FFF2-40B4-BE49-F238E27FC236}">
                <a16:creationId xmlns:a16="http://schemas.microsoft.com/office/drawing/2014/main" id="{727C8E49-175F-9BDE-3200-DDEBC9BF62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a:extLst>
              <a:ext uri="{FF2B5EF4-FFF2-40B4-BE49-F238E27FC236}">
                <a16:creationId xmlns:a16="http://schemas.microsoft.com/office/drawing/2014/main" id="{FB91EA16-657B-03DF-A14F-85A447A19E7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由于是第一次</a:t>
            </a:r>
            <a:r>
              <a:rPr lang="en-US" altLang="zh-CN" dirty="0"/>
              <a:t>RSP,</a:t>
            </a:r>
            <a:r>
              <a:rPr lang="zh-CN" altLang="en-US" dirty="0"/>
              <a:t>这是我的教育背景</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一张图介绍我之前的每个项目</a:t>
            </a:r>
            <a:endParaRPr lang="en-IE" altLang="zh-CN" dirty="0"/>
          </a:p>
          <a:p>
            <a:endParaRPr lang="en-IE" altLang="zh-CN" dirty="0"/>
          </a:p>
          <a:p>
            <a:r>
              <a:rPr lang="zh-CN" altLang="en-US" dirty="0"/>
              <a:t>主要学习了了两个实验，对于稳定和不稳定环境，并学了</a:t>
            </a:r>
            <a:r>
              <a:rPr lang="en-US" altLang="zh-CN" dirty="0"/>
              <a:t>CPP</a:t>
            </a:r>
            <a:r>
              <a:rPr lang="zh-CN" altLang="en-US" dirty="0"/>
              <a:t>对于不同环境的不同。比如</a:t>
            </a:r>
            <a:r>
              <a:rPr lang="en-GB" altLang="zh-CN" sz="1200" dirty="0"/>
              <a:t>perfect (lossless) accumulation </a:t>
            </a:r>
            <a:r>
              <a:rPr lang="zh-CN" altLang="en-US" sz="1200" dirty="0"/>
              <a:t>在稳定环境和</a:t>
            </a:r>
            <a:r>
              <a:rPr lang="en-GB" altLang="zh-CN" sz="1200" dirty="0"/>
              <a:t>leaky accumulation</a:t>
            </a:r>
            <a:r>
              <a:rPr lang="zh-CN" altLang="en-US" sz="1200" dirty="0"/>
              <a:t>在</a:t>
            </a:r>
            <a:r>
              <a:rPr lang="en-US" altLang="zh-CN" sz="1200" dirty="0"/>
              <a:t>volatile environment</a:t>
            </a:r>
            <a:endParaRPr lang="en-IE" altLang="zh-CN" dirty="0"/>
          </a:p>
          <a:p>
            <a:pPr marL="0" lvl="0" indent="0" algn="l" rtl="0">
              <a:lnSpc>
                <a:spcPct val="100000"/>
              </a:lnSpc>
              <a:spcBef>
                <a:spcPts val="0"/>
              </a:spcBef>
              <a:spcAft>
                <a:spcPts val="0"/>
              </a:spcAft>
              <a:buSzPts val="1400"/>
              <a:buNone/>
            </a:pPr>
            <a:endParaRPr dirty="0"/>
          </a:p>
        </p:txBody>
      </p:sp>
      <p:sp>
        <p:nvSpPr>
          <p:cNvPr id="198" name="Google Shape;198;p3:notes">
            <a:extLst>
              <a:ext uri="{FF2B5EF4-FFF2-40B4-BE49-F238E27FC236}">
                <a16:creationId xmlns:a16="http://schemas.microsoft.com/office/drawing/2014/main" id="{D5E491A8-5181-3FE2-F724-918F25567D5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3</a:t>
            </a:fld>
            <a:endParaRPr/>
          </a:p>
        </p:txBody>
      </p:sp>
    </p:spTree>
    <p:extLst>
      <p:ext uri="{BB962C8B-B14F-4D97-AF65-F5344CB8AC3E}">
        <p14:creationId xmlns:p14="http://schemas.microsoft.com/office/powerpoint/2010/main" val="2345079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dirty="0"/>
              <a:t>去年做的用</a:t>
            </a:r>
            <a:r>
              <a:rPr lang="en-US" altLang="zh-CN" sz="1200" dirty="0"/>
              <a:t>EEG hyper-scanning </a:t>
            </a:r>
            <a:r>
              <a:rPr lang="zh-CN" altLang="en-US" sz="1200" dirty="0"/>
              <a:t>做</a:t>
            </a:r>
            <a:r>
              <a:rPr lang="en-US" altLang="zh-CN" sz="1200" dirty="0"/>
              <a:t>haptic communication/social interaction</a:t>
            </a:r>
            <a:r>
              <a:rPr lang="zh-CN" altLang="en-US" sz="1200" dirty="0"/>
              <a:t>的研究</a:t>
            </a:r>
            <a:r>
              <a:rPr lang="zh-CN" altLang="en-US" dirty="0"/>
              <a:t>，同时对</a:t>
            </a:r>
            <a:r>
              <a:rPr lang="en-US" altLang="zh-CN" dirty="0"/>
              <a:t>EMG</a:t>
            </a:r>
            <a:r>
              <a:rPr lang="zh-CN" altLang="en-US" dirty="0"/>
              <a:t>，力矩，</a:t>
            </a:r>
            <a:r>
              <a:rPr lang="en-US" altLang="zh-CN" dirty="0"/>
              <a:t>error rate</a:t>
            </a:r>
            <a:r>
              <a:rPr lang="zh-CN" altLang="en-US" dirty="0"/>
              <a:t>进行分析</a:t>
            </a:r>
            <a:endParaRPr lang="en-IE" altLang="zh-CN" sz="1200" dirty="0"/>
          </a:p>
          <a:p>
            <a:endParaRPr lang="en-IE" altLang="zh-CN" sz="1200" dirty="0"/>
          </a:p>
          <a:p>
            <a:r>
              <a:rPr lang="zh-CN" altLang="en-US" dirty="0"/>
              <a:t>主要用了</a:t>
            </a:r>
            <a:r>
              <a:rPr lang="en-US" altLang="zh-CN" dirty="0"/>
              <a:t>Fuzzy entropy</a:t>
            </a:r>
            <a:r>
              <a:rPr lang="zh-CN" altLang="en-US" dirty="0"/>
              <a:t>和 </a:t>
            </a:r>
            <a:r>
              <a:rPr lang="en-US" altLang="zh-CN" dirty="0"/>
              <a:t>IBS</a:t>
            </a:r>
            <a:r>
              <a:rPr lang="zh-CN" altLang="en-US" dirty="0"/>
              <a:t>对 不同实验条件和不同脑区的分类。证明了类人算法的机器人也可与真人产生社交互动。</a:t>
            </a:r>
            <a:endParaRPr lang="en-IE" altLang="zh-CN" dirty="0"/>
          </a:p>
          <a:p>
            <a:endParaRPr lang="en-IE" altLang="zh-CN" dirty="0"/>
          </a:p>
          <a:p>
            <a:r>
              <a:rPr lang="zh-CN" altLang="en-US" dirty="0"/>
              <a:t>现阶段下一个学生在继续做</a:t>
            </a:r>
            <a:r>
              <a:rPr lang="en-US" altLang="zh-CN" dirty="0"/>
              <a:t>leader/follower</a:t>
            </a:r>
            <a:r>
              <a:rPr lang="zh-CN" altLang="en-US" dirty="0"/>
              <a:t>的研究</a:t>
            </a:r>
            <a:endParaRPr lang="en-IE" altLang="zh-CN" dirty="0"/>
          </a:p>
          <a:p>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如有时间可以讨论一些通用的方法，我有一些</a:t>
            </a:r>
            <a:r>
              <a:rPr lang="en-US" altLang="zh-CN" dirty="0"/>
              <a:t>backup slide </a:t>
            </a:r>
            <a:r>
              <a:rPr lang="zh-CN" altLang="en-US" dirty="0"/>
              <a:t>对于之前研究的方法</a:t>
            </a: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a:t>
            </a:r>
            <a:r>
              <a:rPr lang="en-US" altLang="zh-CN" dirty="0"/>
              <a:t>IBS </a:t>
            </a:r>
            <a:r>
              <a:rPr lang="zh-CN" altLang="en-US" dirty="0"/>
              <a:t>变成</a:t>
            </a:r>
            <a:r>
              <a:rPr lang="en-US" altLang="zh-CN" dirty="0"/>
              <a:t>inter-trial</a:t>
            </a:r>
            <a:endParaRPr lang="en-IE" altLang="zh-CN" dirty="0"/>
          </a:p>
          <a:p>
            <a:endParaRPr lang="en-IE" dirty="0"/>
          </a:p>
        </p:txBody>
      </p:sp>
      <p:sp>
        <p:nvSpPr>
          <p:cNvPr id="162" name="Google Shape;1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4</a:t>
            </a:fld>
            <a:endParaRPr/>
          </a:p>
        </p:txBody>
      </p:sp>
    </p:spTree>
    <p:extLst>
      <p:ext uri="{BB962C8B-B14F-4D97-AF65-F5344CB8AC3E}">
        <p14:creationId xmlns:p14="http://schemas.microsoft.com/office/powerpoint/2010/main" val="101477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CN" altLang="en-US" dirty="0"/>
              <a:t>我计划一个学期上</a:t>
            </a:r>
            <a:r>
              <a:rPr lang="en-IE" altLang="zh-CN" dirty="0"/>
              <a:t>5</a:t>
            </a:r>
            <a:r>
              <a:rPr lang="zh-CN" altLang="en-US" dirty="0"/>
              <a:t>学分来平衡我的研究与新技能学习。我已经完成了</a:t>
            </a:r>
            <a:r>
              <a:rPr lang="en-US" altLang="zh-CN" dirty="0"/>
              <a:t>Advance R</a:t>
            </a:r>
            <a:r>
              <a:rPr lang="zh-CN" altLang="en-US" dirty="0"/>
              <a:t>语言的作图与统计与展示以及基于</a:t>
            </a:r>
            <a:r>
              <a:rPr lang="en-US" altLang="zh-CN" dirty="0"/>
              <a:t>R stan</a:t>
            </a:r>
            <a:r>
              <a:rPr lang="zh-CN" altLang="en-US" dirty="0"/>
              <a:t>的贝叶斯分析。这个学期主要集中在复习统计学与</a:t>
            </a:r>
            <a:r>
              <a:rPr lang="en-US" altLang="zh-CN" dirty="0"/>
              <a:t>python</a:t>
            </a:r>
            <a:r>
              <a:rPr lang="zh-CN" altLang="en-US" dirty="0"/>
              <a:t>语言。剩下的</a:t>
            </a:r>
            <a:r>
              <a:rPr lang="en-IE" altLang="zh-CN" dirty="0"/>
              <a:t>10</a:t>
            </a:r>
            <a:r>
              <a:rPr lang="zh-CN" altLang="en-US" dirty="0"/>
              <a:t>学分我计划学习还有一节必修课</a:t>
            </a:r>
            <a:r>
              <a:rPr lang="en-IE" altLang="zh-CN" dirty="0"/>
              <a:t>Optimisation Techniques for Engineers </a:t>
            </a:r>
            <a:r>
              <a:rPr lang="zh-CN" altLang="en-US" dirty="0"/>
              <a:t>和</a:t>
            </a:r>
            <a:r>
              <a:rPr lang="en-US" altLang="zh-CN" dirty="0"/>
              <a:t>python </a:t>
            </a:r>
            <a:endParaRPr dirty="0"/>
          </a:p>
        </p:txBody>
      </p:sp>
      <p:sp>
        <p:nvSpPr>
          <p:cNvPr id="198" name="Google Shape;1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B3B5F006-E9EF-8068-3CCB-98ED738BA7A2}"/>
            </a:ext>
          </a:extLst>
        </p:cNvPr>
        <p:cNvGrpSpPr/>
        <p:nvPr/>
      </p:nvGrpSpPr>
      <p:grpSpPr>
        <a:xfrm>
          <a:off x="0" y="0"/>
          <a:ext cx="0" cy="0"/>
          <a:chOff x="0" y="0"/>
          <a:chExt cx="0" cy="0"/>
        </a:xfrm>
      </p:grpSpPr>
      <p:sp>
        <p:nvSpPr>
          <p:cNvPr id="196" name="Google Shape;196;p3:notes">
            <a:extLst>
              <a:ext uri="{FF2B5EF4-FFF2-40B4-BE49-F238E27FC236}">
                <a16:creationId xmlns:a16="http://schemas.microsoft.com/office/drawing/2014/main" id="{ED88257F-4E3D-938C-21C4-85FB30D858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a:extLst>
              <a:ext uri="{FF2B5EF4-FFF2-40B4-BE49-F238E27FC236}">
                <a16:creationId xmlns:a16="http://schemas.microsoft.com/office/drawing/2014/main" id="{20F5D304-3D9F-8AE9-0460-96742BEB7FF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8" name="Google Shape;198;p3:notes">
            <a:extLst>
              <a:ext uri="{FF2B5EF4-FFF2-40B4-BE49-F238E27FC236}">
                <a16:creationId xmlns:a16="http://schemas.microsoft.com/office/drawing/2014/main" id="{76F40C95-E1C6-B5E7-70FA-37E697AC186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6</a:t>
            </a:fld>
            <a:endParaRPr/>
          </a:p>
        </p:txBody>
      </p:sp>
    </p:spTree>
    <p:extLst>
      <p:ext uri="{BB962C8B-B14F-4D97-AF65-F5344CB8AC3E}">
        <p14:creationId xmlns:p14="http://schemas.microsoft.com/office/powerpoint/2010/main" val="2210214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IE" dirty="0"/>
              <a:t>1.SSM </a:t>
            </a:r>
            <a:r>
              <a:rPr lang="zh-CN" altLang="en-US" dirty="0"/>
              <a:t>不能区分三大进程</a:t>
            </a:r>
            <a:r>
              <a:rPr lang="en-US" altLang="zh-CN" dirty="0"/>
              <a:t>sensory</a:t>
            </a:r>
            <a:r>
              <a:rPr lang="zh-CN" altLang="en-US" dirty="0"/>
              <a:t>，</a:t>
            </a:r>
            <a:r>
              <a:rPr lang="en-US" altLang="zh-CN" dirty="0"/>
              <a:t>cognitive</a:t>
            </a:r>
            <a:r>
              <a:rPr lang="zh-CN" altLang="en-US" dirty="0"/>
              <a:t>， </a:t>
            </a:r>
            <a:r>
              <a:rPr lang="en-US" altLang="zh-CN" dirty="0"/>
              <a:t>motor</a:t>
            </a:r>
          </a:p>
          <a:p>
            <a:r>
              <a:rPr lang="en-US" dirty="0"/>
              <a:t>2.</a:t>
            </a:r>
            <a:r>
              <a:rPr lang="zh-CN" altLang="en-US" dirty="0"/>
              <a:t>大多数决策用简单动作（按钮或鼠标），造成两个问题。第一把</a:t>
            </a:r>
            <a:r>
              <a:rPr lang="en-IE" altLang="zh-CN" dirty="0"/>
              <a:t>motor process </a:t>
            </a:r>
            <a:r>
              <a:rPr lang="zh-CN" altLang="en-US" dirty="0"/>
              <a:t>简化为</a:t>
            </a:r>
            <a:r>
              <a:rPr lang="en-US" altLang="zh-CN" dirty="0"/>
              <a:t>delay</a:t>
            </a:r>
            <a:r>
              <a:rPr lang="zh-CN" altLang="en-US" dirty="0"/>
              <a:t>，第二集中在远端肌肉，但假肢用近端比较多，且手与脑区的链接比手臂多且复杂</a:t>
            </a:r>
            <a:endParaRPr lang="en-IE" altLang="zh-CN" dirty="0"/>
          </a:p>
          <a:p>
            <a:endParaRPr lang="en-IE" altLang="zh-CN" dirty="0"/>
          </a:p>
          <a:p>
            <a:endParaRPr lang="en-IE"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b="0" i="0" dirty="0">
                <a:solidFill>
                  <a:srgbClr val="ECECEC"/>
                </a:solidFill>
                <a:effectLst/>
                <a:highlight>
                  <a:srgbClr val="212121"/>
                </a:highlight>
                <a:latin typeface="Söhne"/>
              </a:rPr>
              <a:t>因为大多数</a:t>
            </a:r>
            <a:r>
              <a:rPr lang="en-US" altLang="zh-CN" b="0" i="0" dirty="0">
                <a:solidFill>
                  <a:srgbClr val="ECECEC"/>
                </a:solidFill>
                <a:effectLst/>
                <a:highlight>
                  <a:srgbClr val="212121"/>
                </a:highlight>
                <a:latin typeface="Söhne"/>
              </a:rPr>
              <a:t>DM</a:t>
            </a:r>
            <a:r>
              <a:rPr lang="zh-CN" altLang="en-US" b="0" i="0" dirty="0">
                <a:solidFill>
                  <a:srgbClr val="ECECEC"/>
                </a:solidFill>
                <a:effectLst/>
                <a:highlight>
                  <a:srgbClr val="212121"/>
                </a:highlight>
                <a:latin typeface="Söhne"/>
              </a:rPr>
              <a:t>操作的是</a:t>
            </a:r>
            <a:r>
              <a:rPr lang="en-US" altLang="zh-CN" b="0" i="0" dirty="0">
                <a:solidFill>
                  <a:srgbClr val="ECECEC"/>
                </a:solidFill>
                <a:effectLst/>
                <a:highlight>
                  <a:srgbClr val="212121"/>
                </a:highlight>
                <a:latin typeface="Söhne"/>
              </a:rPr>
              <a:t>sensory</a:t>
            </a:r>
            <a:r>
              <a:rPr lang="zh-CN" altLang="en-US" b="0" i="0" dirty="0">
                <a:solidFill>
                  <a:srgbClr val="ECECEC"/>
                </a:solidFill>
                <a:effectLst/>
                <a:highlight>
                  <a:srgbClr val="212121"/>
                </a:highlight>
                <a:latin typeface="Söhne"/>
              </a:rPr>
              <a:t>和</a:t>
            </a:r>
            <a:r>
              <a:rPr lang="en-US" altLang="zh-CN" b="0" i="0" dirty="0">
                <a:solidFill>
                  <a:srgbClr val="ECECEC"/>
                </a:solidFill>
                <a:effectLst/>
                <a:highlight>
                  <a:srgbClr val="212121"/>
                </a:highlight>
                <a:latin typeface="Söhne"/>
              </a:rPr>
              <a:t>cognitive </a:t>
            </a:r>
            <a:r>
              <a:rPr lang="zh-CN" altLang="en-US" b="0" i="0" dirty="0">
                <a:solidFill>
                  <a:srgbClr val="ECECEC"/>
                </a:solidFill>
                <a:effectLst/>
                <a:highlight>
                  <a:srgbClr val="212121"/>
                </a:highlight>
                <a:latin typeface="Söhne"/>
              </a:rPr>
              <a:t>层面，有了</a:t>
            </a:r>
            <a:r>
              <a:rPr lang="en-US" altLang="zh-CN" b="0" i="0" dirty="0">
                <a:solidFill>
                  <a:srgbClr val="ECECEC"/>
                </a:solidFill>
                <a:effectLst/>
                <a:highlight>
                  <a:srgbClr val="212121"/>
                </a:highlight>
                <a:latin typeface="Söhne"/>
              </a:rPr>
              <a:t>EMG</a:t>
            </a:r>
            <a:r>
              <a:rPr lang="zh-CN" altLang="en-US" b="0" i="0" dirty="0">
                <a:solidFill>
                  <a:srgbClr val="ECECEC"/>
                </a:solidFill>
                <a:effectLst/>
                <a:highlight>
                  <a:srgbClr val="212121"/>
                </a:highlight>
                <a:latin typeface="Söhne"/>
              </a:rPr>
              <a:t>界面的帮助可以操作</a:t>
            </a:r>
            <a:r>
              <a:rPr lang="en-US" altLang="zh-CN" b="0" i="0" dirty="0">
                <a:solidFill>
                  <a:srgbClr val="ECECEC"/>
                </a:solidFill>
                <a:effectLst/>
                <a:highlight>
                  <a:srgbClr val="212121"/>
                </a:highlight>
                <a:latin typeface="Söhne"/>
              </a:rPr>
              <a:t>motor </a:t>
            </a:r>
            <a:r>
              <a:rPr lang="zh-CN" altLang="en-US" b="0" i="0" dirty="0">
                <a:solidFill>
                  <a:srgbClr val="ECECEC"/>
                </a:solidFill>
                <a:effectLst/>
                <a:highlight>
                  <a:srgbClr val="212121"/>
                </a:highlight>
                <a:latin typeface="Söhne"/>
              </a:rPr>
              <a:t>层面</a:t>
            </a:r>
            <a:r>
              <a:rPr lang="en-IE" altLang="zh-CN" b="0" i="0" dirty="0">
                <a:solidFill>
                  <a:srgbClr val="ECECEC"/>
                </a:solidFill>
                <a:effectLst/>
                <a:highlight>
                  <a:srgbClr val="212121"/>
                </a:highlight>
                <a:latin typeface="Söhne"/>
              </a:rPr>
              <a:t>, </a:t>
            </a:r>
            <a:r>
              <a:rPr lang="zh-CN" altLang="en-US" b="0" i="0" dirty="0">
                <a:solidFill>
                  <a:srgbClr val="ECECEC"/>
                </a:solidFill>
                <a:effectLst/>
                <a:highlight>
                  <a:srgbClr val="212121"/>
                </a:highlight>
                <a:latin typeface="Söhne"/>
              </a:rPr>
              <a:t>且可以确定决策</a:t>
            </a:r>
            <a:r>
              <a:rPr lang="en-US" altLang="zh-CN" b="0" i="0" dirty="0">
                <a:solidFill>
                  <a:srgbClr val="ECECEC"/>
                </a:solidFill>
                <a:effectLst/>
                <a:highlight>
                  <a:srgbClr val="212121"/>
                </a:highlight>
                <a:latin typeface="Söhne"/>
              </a:rPr>
              <a:t>commitment</a:t>
            </a:r>
            <a:endParaRPr lang="en-IE" dirty="0"/>
          </a:p>
          <a:p>
            <a:endParaRPr lang="en-US" altLang="zh-CN" dirty="0"/>
          </a:p>
          <a:p>
            <a:r>
              <a:rPr lang="en-US" dirty="0"/>
              <a:t>3.</a:t>
            </a:r>
            <a:r>
              <a:rPr lang="zh-CN" altLang="en-US" dirty="0"/>
              <a:t>存在自上而下的连续流，从</a:t>
            </a:r>
            <a:r>
              <a:rPr lang="en-US" altLang="zh-CN" dirty="0"/>
              <a:t>sensory </a:t>
            </a:r>
            <a:r>
              <a:rPr lang="zh-CN" altLang="en-US" dirty="0"/>
              <a:t>不停流向</a:t>
            </a:r>
            <a:r>
              <a:rPr lang="en-US" altLang="zh-CN" dirty="0"/>
              <a:t>neuromuscular</a:t>
            </a:r>
          </a:p>
          <a:p>
            <a:r>
              <a:rPr lang="en-US" altLang="zh-CN" dirty="0"/>
              <a:t>4.</a:t>
            </a:r>
            <a:r>
              <a:rPr lang="zh-CN" altLang="en-US" dirty="0"/>
              <a:t>运动系统的实时状态也可影响</a:t>
            </a:r>
            <a:r>
              <a:rPr lang="en-US" altLang="zh-CN" dirty="0"/>
              <a:t>sensory area</a:t>
            </a:r>
          </a:p>
          <a:p>
            <a:r>
              <a:rPr lang="en-US" altLang="zh-CN" dirty="0"/>
              <a:t>6.</a:t>
            </a:r>
            <a:r>
              <a:rPr lang="zh-CN" altLang="en-US" dirty="0"/>
              <a:t>需要解释</a:t>
            </a:r>
            <a:r>
              <a:rPr lang="en-US" altLang="zh-CN" dirty="0"/>
              <a:t>neuro-</a:t>
            </a:r>
            <a:r>
              <a:rPr lang="en-US" altLang="zh-CN" dirty="0" err="1"/>
              <a:t>musclar</a:t>
            </a:r>
            <a:r>
              <a:rPr lang="zh-CN" altLang="en-US" dirty="0"/>
              <a:t>中的</a:t>
            </a:r>
            <a:r>
              <a:rPr lang="en-US" altLang="zh-CN" dirty="0"/>
              <a:t>motor control</a:t>
            </a:r>
            <a:r>
              <a:rPr lang="zh-CN" altLang="en-US" dirty="0"/>
              <a:t>， 在老的</a:t>
            </a:r>
            <a:r>
              <a:rPr lang="en-US" altLang="zh-CN" dirty="0"/>
              <a:t>SSM</a:t>
            </a:r>
            <a:r>
              <a:rPr lang="zh-CN" altLang="en-US" dirty="0"/>
              <a:t>里归类为前两个进程如</a:t>
            </a:r>
            <a:r>
              <a:rPr lang="en-US" altLang="zh-CN" dirty="0"/>
              <a:t>perceptual/cognitive</a:t>
            </a:r>
          </a:p>
          <a:p>
            <a:endParaRPr lang="en-US" altLang="zh-CN"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ECECEC"/>
                </a:solidFill>
                <a:effectLst/>
                <a:highlight>
                  <a:srgbClr val="212121"/>
                </a:highlight>
                <a:latin typeface="Söhne"/>
              </a:rPr>
              <a:t>This project aims to use a myoelectric interface to compare decision-making processes between finger and bicep movements under different conditions. The goal is to understand if our ability to adapt decisions in real-time depends on the muscle being used. By analyzing brain signals and behavior, we can learn if there are differences in how evidence is processed and if this affects motor control. </a:t>
            </a:r>
          </a:p>
          <a:p>
            <a:endParaRPr lang="en-US" altLang="zh-CN" dirty="0"/>
          </a:p>
          <a:p>
            <a:pPr marL="0" lvl="0" indent="0" algn="l" rtl="0">
              <a:lnSpc>
                <a:spcPct val="100000"/>
              </a:lnSpc>
              <a:spcBef>
                <a:spcPts val="0"/>
              </a:spcBef>
              <a:spcAft>
                <a:spcPts val="0"/>
              </a:spcAft>
              <a:buSzPts val="1400"/>
              <a:buNone/>
            </a:pPr>
            <a:endParaRPr dirty="0"/>
          </a:p>
        </p:txBody>
      </p:sp>
      <p:sp>
        <p:nvSpPr>
          <p:cNvPr id="292" name="Google Shape;29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7</a:t>
            </a:fld>
            <a:endParaRPr/>
          </a:p>
        </p:txBody>
      </p:sp>
    </p:spTree>
    <p:extLst>
      <p:ext uri="{BB962C8B-B14F-4D97-AF65-F5344CB8AC3E}">
        <p14:creationId xmlns:p14="http://schemas.microsoft.com/office/powerpoint/2010/main" val="73589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dirty="0"/>
              <a:t>常规的</a:t>
            </a:r>
            <a:r>
              <a:rPr lang="en-US" altLang="zh-CN" dirty="0"/>
              <a:t>EEG</a:t>
            </a:r>
            <a:r>
              <a:rPr lang="zh-CN" altLang="en-US" dirty="0"/>
              <a:t>设置，这个阶段的实验不会用到</a:t>
            </a:r>
            <a:r>
              <a:rPr lang="en-US" altLang="zh-CN" dirty="0"/>
              <a:t>Eye-link,</a:t>
            </a:r>
            <a:r>
              <a:rPr lang="zh-CN" altLang="en-US" dirty="0"/>
              <a:t>但后续可能加上</a:t>
            </a:r>
            <a:endParaRPr lang="en-IE" altLang="zh-CN" dirty="0"/>
          </a:p>
          <a:p>
            <a:endParaRPr lang="en-IE" dirty="0"/>
          </a:p>
          <a:p>
            <a:r>
              <a:rPr lang="zh-CN" altLang="en-US" dirty="0"/>
              <a:t>不同的是</a:t>
            </a:r>
            <a:r>
              <a:rPr lang="en-US" altLang="zh-CN" dirty="0"/>
              <a:t>EMG</a:t>
            </a:r>
            <a:r>
              <a:rPr lang="zh-CN" altLang="en-US" dirty="0"/>
              <a:t>的设置，在</a:t>
            </a:r>
            <a:r>
              <a:rPr lang="en-US" altLang="zh-CN" dirty="0"/>
              <a:t>FDI</a:t>
            </a:r>
            <a:r>
              <a:rPr lang="zh-CN" altLang="en-US" dirty="0"/>
              <a:t>和</a:t>
            </a:r>
            <a:r>
              <a:rPr lang="en-US" altLang="zh-CN" dirty="0"/>
              <a:t>biceps</a:t>
            </a:r>
            <a:r>
              <a:rPr lang="zh-CN" altLang="en-US" dirty="0"/>
              <a:t>个放置左右两个感应器，让肌肉做</a:t>
            </a:r>
            <a:r>
              <a:rPr lang="en-US" altLang="zh-CN" dirty="0"/>
              <a:t>isometric contraction,</a:t>
            </a:r>
            <a:r>
              <a:rPr lang="zh-CN" altLang="en-US" dirty="0"/>
              <a:t>且手臂的夹角需保持</a:t>
            </a:r>
            <a:r>
              <a:rPr lang="en-IE" altLang="zh-CN" dirty="0"/>
              <a:t>115</a:t>
            </a:r>
            <a:r>
              <a:rPr lang="zh-CN" altLang="en-US" dirty="0"/>
              <a:t>度</a:t>
            </a:r>
            <a:endParaRPr lang="en-IE" dirty="0"/>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8</a:t>
            </a:fld>
            <a:endParaRPr/>
          </a:p>
        </p:txBody>
      </p:sp>
    </p:spTree>
    <p:extLst>
      <p:ext uri="{BB962C8B-B14F-4D97-AF65-F5344CB8AC3E}">
        <p14:creationId xmlns:p14="http://schemas.microsoft.com/office/powerpoint/2010/main" val="1682512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a:t>
            </a:r>
            <a:r>
              <a:rPr lang="en-US" dirty="0"/>
              <a:t>muscle computer</a:t>
            </a:r>
            <a:r>
              <a:rPr lang="zh-CN" altLang="en-US" dirty="0"/>
              <a:t>的闭环控制界面，反馈由精确控制的肌肉激活提供（维持在某一水平</a:t>
            </a:r>
            <a:r>
              <a:rPr lang="en-IE" altLang="zh-CN" dirty="0"/>
              <a:t>50</a:t>
            </a:r>
            <a:r>
              <a:rPr lang="en-US" altLang="zh-CN" dirty="0" err="1"/>
              <a:t>ms</a:t>
            </a:r>
            <a:r>
              <a:rPr lang="zh-CN" altLang="en-US" dirty="0"/>
              <a:t>），关于决策形成的</a:t>
            </a:r>
            <a:r>
              <a:rPr lang="en-US" altLang="zh-CN" dirty="0"/>
              <a:t>EEG</a:t>
            </a:r>
            <a:r>
              <a:rPr lang="zh-CN" altLang="en-US" dirty="0"/>
              <a:t>特征同步记录</a:t>
            </a:r>
            <a:endParaRPr lang="en-IE" altLang="zh-CN" dirty="0"/>
          </a:p>
          <a:p>
            <a:r>
              <a:rPr lang="zh-CN" altLang="en-US" dirty="0"/>
              <a:t>需要设计刺激能从</a:t>
            </a:r>
            <a:r>
              <a:rPr lang="en-US" altLang="zh-CN" dirty="0"/>
              <a:t>EEG</a:t>
            </a:r>
            <a:r>
              <a:rPr lang="zh-CN" altLang="en-US" dirty="0"/>
              <a:t>中追踪决策过程的演变 （三大</a:t>
            </a:r>
            <a:r>
              <a:rPr lang="en-US" altLang="zh-CN" dirty="0"/>
              <a:t>level, sensory</a:t>
            </a:r>
            <a:r>
              <a:rPr lang="zh-CN" altLang="en-US" dirty="0"/>
              <a:t>，</a:t>
            </a:r>
            <a:r>
              <a:rPr lang="en-US" altLang="zh-CN" dirty="0"/>
              <a:t>cognitive</a:t>
            </a:r>
            <a:r>
              <a:rPr lang="zh-CN" altLang="en-US" dirty="0"/>
              <a:t>， </a:t>
            </a:r>
            <a:r>
              <a:rPr lang="en-US" altLang="zh-CN" dirty="0"/>
              <a:t>motor</a:t>
            </a:r>
            <a:r>
              <a:rPr lang="zh-CN" altLang="en-US" dirty="0"/>
              <a:t>）</a:t>
            </a:r>
            <a:endParaRPr lang="en-IE" altLang="zh-CN" dirty="0"/>
          </a:p>
          <a:p>
            <a:endParaRPr lang="en-IE" altLang="zh-CN" dirty="0"/>
          </a:p>
          <a:p>
            <a:endParaRPr lang="en-IE" altLang="zh-CN" dirty="0"/>
          </a:p>
          <a:p>
            <a:r>
              <a:rPr lang="en-IE" altLang="zh-CN" dirty="0"/>
              <a:t>%%%%%%%%%%%%%%%%%%%%%%%%%%%%%%%%%%%%%%%%%%%%%%%%%</a:t>
            </a:r>
          </a:p>
          <a:p>
            <a:r>
              <a:rPr lang="en-IE" altLang="zh-CN" dirty="0"/>
              <a:t>21.5hz</a:t>
            </a:r>
            <a:r>
              <a:rPr lang="zh-CN" altLang="en-US" dirty="0"/>
              <a:t>的</a:t>
            </a:r>
            <a:r>
              <a:rPr lang="en-US" altLang="zh-CN" dirty="0"/>
              <a:t>SSVEP</a:t>
            </a:r>
            <a:r>
              <a:rPr lang="zh-CN" altLang="en-US" dirty="0"/>
              <a:t>可以反应</a:t>
            </a:r>
            <a:r>
              <a:rPr lang="en-US" altLang="zh-CN" dirty="0"/>
              <a:t>evidence</a:t>
            </a:r>
            <a:r>
              <a:rPr lang="zh-CN" altLang="en-US" dirty="0"/>
              <a:t>强度</a:t>
            </a:r>
            <a:endParaRPr lang="en-IE" altLang="zh-CN" dirty="0"/>
          </a:p>
          <a:p>
            <a:r>
              <a:rPr lang="en-US" altLang="zh-CN" dirty="0"/>
              <a:t>Smooth transfer to the stimuli onset </a:t>
            </a:r>
            <a:r>
              <a:rPr lang="zh-CN" altLang="en-US" dirty="0"/>
              <a:t>可以使</a:t>
            </a:r>
            <a:r>
              <a:rPr lang="en-US" altLang="zh-CN" dirty="0"/>
              <a:t>CPP</a:t>
            </a:r>
            <a:r>
              <a:rPr lang="zh-CN" altLang="en-US" dirty="0"/>
              <a:t>更清晰，</a:t>
            </a:r>
            <a:r>
              <a:rPr lang="en-US" altLang="zh-CN" dirty="0"/>
              <a:t>CPP</a:t>
            </a:r>
            <a:r>
              <a:rPr lang="zh-CN" altLang="en-US" dirty="0"/>
              <a:t>是</a:t>
            </a:r>
            <a:r>
              <a:rPr lang="en-US" altLang="zh-CN" dirty="0"/>
              <a:t>effector independence</a:t>
            </a:r>
            <a:r>
              <a:rPr lang="zh-CN" altLang="en-US" dirty="0"/>
              <a:t>的，意味着两个肌肉相同</a:t>
            </a:r>
            <a:endParaRPr lang="en-IE" altLang="zh-CN" dirty="0"/>
          </a:p>
          <a:p>
            <a:r>
              <a:rPr lang="en-US" dirty="0"/>
              <a:t>motor preparation signals </a:t>
            </a:r>
            <a:r>
              <a:rPr lang="zh-CN" altLang="en-US" dirty="0"/>
              <a:t>是</a:t>
            </a:r>
            <a:r>
              <a:rPr lang="en-US" dirty="0"/>
              <a:t>effector-selective </a:t>
            </a:r>
            <a:r>
              <a:rPr lang="zh-CN" altLang="en-US" dirty="0"/>
              <a:t>的 有</a:t>
            </a:r>
            <a:r>
              <a:rPr lang="en-US" dirty="0"/>
              <a:t>build-to-threshold activit</a:t>
            </a:r>
            <a:r>
              <a:rPr lang="en-US" altLang="zh-CN" dirty="0"/>
              <a:t>y </a:t>
            </a:r>
            <a:r>
              <a:rPr lang="zh-CN" altLang="en-US" dirty="0"/>
              <a:t>导致响应，可以比较不同效应器的不同</a:t>
            </a:r>
            <a:endParaRPr lang="en-IE" altLang="zh-CN" dirty="0"/>
          </a:p>
          <a:p>
            <a:endParaRPr lang="en-IE" dirty="0"/>
          </a:p>
          <a:p>
            <a:endParaRPr lang="en-US" dirty="0"/>
          </a:p>
          <a:p>
            <a:r>
              <a:rPr lang="en-US" dirty="0"/>
              <a:t>a closed-loop muscle computer interface for decision making in which a carefully controlled muscle activation triggers a response, while EEG signatures of decision formation are simultaneously measured.</a:t>
            </a:r>
          </a:p>
          <a:p>
            <a:r>
              <a:rPr lang="en-US" dirty="0"/>
              <a:t>The stimuli should be designed so that the evolution of the decision process can be traced in EEG measurements at 3 key levels in the brain.</a:t>
            </a:r>
          </a:p>
          <a:p>
            <a:r>
              <a:rPr lang="en-US" dirty="0"/>
              <a:t>1) The sensory evidence will be modulated at specific frequencies designed to produce a steady-state visual evoked potential (SSVEP) that represents the strength of</a:t>
            </a:r>
          </a:p>
          <a:p>
            <a:r>
              <a:rPr lang="en-US" dirty="0"/>
              <a:t>the sensory evidence encoding30.</a:t>
            </a:r>
          </a:p>
          <a:p>
            <a:r>
              <a:rPr lang="en-US" dirty="0"/>
              <a:t>2) Smooth transitions in the stimulus display will </a:t>
            </a:r>
            <a:r>
              <a:rPr lang="en-US" dirty="0" err="1"/>
              <a:t>minimise</a:t>
            </a:r>
            <a:r>
              <a:rPr lang="en-US" dirty="0"/>
              <a:t> visual evoked potentials due to sudden onsets, providing a clear view of the </a:t>
            </a:r>
            <a:r>
              <a:rPr lang="en-US" dirty="0" err="1"/>
              <a:t>effectorindependent</a:t>
            </a:r>
            <a:r>
              <a:rPr lang="en-US" dirty="0"/>
              <a:t> signature of evidence accumulation known as the </a:t>
            </a:r>
            <a:r>
              <a:rPr lang="en-US" dirty="0" err="1"/>
              <a:t>centro</a:t>
            </a:r>
            <a:r>
              <a:rPr lang="en-US" dirty="0"/>
              <a:t>-parietal positivity (CPP)40. </a:t>
            </a:r>
          </a:p>
          <a:p>
            <a:r>
              <a:rPr lang="en-US" dirty="0"/>
              <a:t>3) We will measure effector-selective motor preparation signals in the Beta band (14-30 Hz) which exhibit build-to-threshold activity leading up to a response</a:t>
            </a:r>
          </a:p>
          <a:p>
            <a:endParaRPr lang="en-US" dirty="0"/>
          </a:p>
          <a:p>
            <a:pPr marL="0" lvl="0" indent="0" algn="l" rtl="0">
              <a:lnSpc>
                <a:spcPct val="100000"/>
              </a:lnSpc>
              <a:spcBef>
                <a:spcPts val="0"/>
              </a:spcBef>
              <a:spcAft>
                <a:spcPts val="0"/>
              </a:spcAft>
              <a:buSzPts val="1400"/>
              <a:buNone/>
            </a:pPr>
            <a:endParaRPr dirty="0"/>
          </a:p>
        </p:txBody>
      </p:sp>
      <p:sp>
        <p:nvSpPr>
          <p:cNvPr id="409" name="Google Shape;4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E"/>
              <a:t>9</a:t>
            </a:fld>
            <a:endParaRPr/>
          </a:p>
        </p:txBody>
      </p:sp>
    </p:spTree>
    <p:extLst>
      <p:ext uri="{BB962C8B-B14F-4D97-AF65-F5344CB8AC3E}">
        <p14:creationId xmlns:p14="http://schemas.microsoft.com/office/powerpoint/2010/main" val="1623129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684212" y="685799"/>
            <a:ext cx="8001000" cy="297180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20"/>
              </a:spcBef>
              <a:spcAft>
                <a:spcPts val="0"/>
              </a:spcAft>
              <a:buSzPts val="1680"/>
              <a:buNone/>
              <a:defRPr sz="2100">
                <a:solidFill>
                  <a:srgbClr val="B5B5B5"/>
                </a:solidFill>
              </a:defRPr>
            </a:lvl1pPr>
            <a:lvl2pPr lvl="1" algn="ctr">
              <a:lnSpc>
                <a:spcPct val="100000"/>
              </a:lnSpc>
              <a:spcBef>
                <a:spcPts val="600"/>
              </a:spcBef>
              <a:spcAft>
                <a:spcPts val="0"/>
              </a:spcAft>
              <a:buSzPts val="1440"/>
              <a:buNone/>
              <a:defRPr>
                <a:solidFill>
                  <a:srgbClr val="C0C0C0"/>
                </a:solidFill>
              </a:defRPr>
            </a:lvl2pPr>
            <a:lvl3pPr lvl="2" algn="ctr">
              <a:lnSpc>
                <a:spcPct val="100000"/>
              </a:lnSpc>
              <a:spcBef>
                <a:spcPts val="600"/>
              </a:spcBef>
              <a:spcAft>
                <a:spcPts val="0"/>
              </a:spcAft>
              <a:buSzPts val="1280"/>
              <a:buNone/>
              <a:defRPr>
                <a:solidFill>
                  <a:srgbClr val="C0C0C0"/>
                </a:solidFill>
              </a:defRPr>
            </a:lvl3pPr>
            <a:lvl4pPr lvl="3" algn="ctr">
              <a:lnSpc>
                <a:spcPct val="100000"/>
              </a:lnSpc>
              <a:spcBef>
                <a:spcPts val="600"/>
              </a:spcBef>
              <a:spcAft>
                <a:spcPts val="0"/>
              </a:spcAft>
              <a:buSzPts val="1120"/>
              <a:buNone/>
              <a:defRPr>
                <a:solidFill>
                  <a:srgbClr val="C0C0C0"/>
                </a:solidFill>
              </a:defRPr>
            </a:lvl4pPr>
            <a:lvl5pPr lvl="4" algn="ctr">
              <a:lnSpc>
                <a:spcPct val="100000"/>
              </a:lnSpc>
              <a:spcBef>
                <a:spcPts val="600"/>
              </a:spcBef>
              <a:spcAft>
                <a:spcPts val="0"/>
              </a:spcAft>
              <a:buSzPts val="1120"/>
              <a:buNone/>
              <a:defRPr>
                <a:solidFill>
                  <a:srgbClr val="C0C0C0"/>
                </a:solidFill>
              </a:defRPr>
            </a:lvl5pPr>
            <a:lvl6pPr lvl="5" algn="ctr">
              <a:lnSpc>
                <a:spcPct val="100000"/>
              </a:lnSpc>
              <a:spcBef>
                <a:spcPts val="600"/>
              </a:spcBef>
              <a:spcAft>
                <a:spcPts val="0"/>
              </a:spcAft>
              <a:buSzPts val="1120"/>
              <a:buNone/>
              <a:defRPr>
                <a:solidFill>
                  <a:srgbClr val="C0C0C0"/>
                </a:solidFill>
              </a:defRPr>
            </a:lvl6pPr>
            <a:lvl7pPr lvl="6" algn="ctr">
              <a:lnSpc>
                <a:spcPct val="100000"/>
              </a:lnSpc>
              <a:spcBef>
                <a:spcPts val="600"/>
              </a:spcBef>
              <a:spcAft>
                <a:spcPts val="0"/>
              </a:spcAft>
              <a:buSzPts val="1120"/>
              <a:buNone/>
              <a:defRPr>
                <a:solidFill>
                  <a:srgbClr val="C0C0C0"/>
                </a:solidFill>
              </a:defRPr>
            </a:lvl7pPr>
            <a:lvl8pPr lvl="7" algn="ctr">
              <a:lnSpc>
                <a:spcPct val="100000"/>
              </a:lnSpc>
              <a:spcBef>
                <a:spcPts val="600"/>
              </a:spcBef>
              <a:spcAft>
                <a:spcPts val="0"/>
              </a:spcAft>
              <a:buSzPts val="1120"/>
              <a:buNone/>
              <a:defRPr>
                <a:solidFill>
                  <a:srgbClr val="C0C0C0"/>
                </a:solidFill>
              </a:defRPr>
            </a:lvl8pPr>
            <a:lvl9pPr lvl="8" algn="ctr">
              <a:lnSpc>
                <a:spcPct val="100000"/>
              </a:lnSpc>
              <a:spcBef>
                <a:spcPts val="600"/>
              </a:spcBef>
              <a:spcAft>
                <a:spcPts val="600"/>
              </a:spcAft>
              <a:buSzPts val="1120"/>
              <a:buNone/>
              <a:defRPr>
                <a:solidFill>
                  <a:srgbClr val="C0C0C0"/>
                </a:solidFill>
              </a:defRPr>
            </a:lvl9pPr>
          </a:lstStyle>
          <a:p>
            <a:endParaRPr/>
          </a:p>
        </p:txBody>
      </p:sp>
      <p:sp>
        <p:nvSpPr>
          <p:cNvPr id="24" name="Google Shape;24;p2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cxnSp>
        <p:nvCxnSpPr>
          <p:cNvPr id="27" name="Google Shape;27;p21"/>
          <p:cNvCxnSpPr/>
          <p:nvPr/>
        </p:nvCxnSpPr>
        <p:spPr>
          <a:xfrm flipH="1">
            <a:off x="8228012" y="8467"/>
            <a:ext cx="3810000" cy="3810000"/>
          </a:xfrm>
          <a:prstGeom prst="straightConnector1">
            <a:avLst/>
          </a:prstGeom>
          <a:noFill/>
          <a:ln w="12700" cap="flat" cmpd="sng">
            <a:solidFill>
              <a:schemeClr val="lt1"/>
            </a:solidFill>
            <a:prstDash val="solid"/>
            <a:round/>
            <a:headEnd type="none" w="sm" len="sm"/>
            <a:tailEnd type="none" w="sm" len="sm"/>
          </a:ln>
        </p:spPr>
      </p:cxnSp>
      <p:cxnSp>
        <p:nvCxnSpPr>
          <p:cNvPr id="28" name="Google Shape;28;p21"/>
          <p:cNvCxnSpPr/>
          <p:nvPr/>
        </p:nvCxnSpPr>
        <p:spPr>
          <a:xfrm flipH="1">
            <a:off x="6108170" y="91545"/>
            <a:ext cx="6080655" cy="6080655"/>
          </a:xfrm>
          <a:prstGeom prst="straightConnector1">
            <a:avLst/>
          </a:prstGeom>
          <a:noFill/>
          <a:ln w="12700" cap="flat" cmpd="sng">
            <a:solidFill>
              <a:schemeClr val="lt1"/>
            </a:solidFill>
            <a:prstDash val="solid"/>
            <a:round/>
            <a:headEnd type="none" w="sm" len="sm"/>
            <a:tailEnd type="none" w="sm" len="sm"/>
          </a:ln>
        </p:spPr>
      </p:cxnSp>
      <p:cxnSp>
        <p:nvCxnSpPr>
          <p:cNvPr id="29" name="Google Shape;29;p21"/>
          <p:cNvCxnSpPr/>
          <p:nvPr/>
        </p:nvCxnSpPr>
        <p:spPr>
          <a:xfrm flipH="1">
            <a:off x="7235825" y="228600"/>
            <a:ext cx="4953000" cy="4953000"/>
          </a:xfrm>
          <a:prstGeom prst="straightConnector1">
            <a:avLst/>
          </a:prstGeom>
          <a:noFill/>
          <a:ln w="12700" cap="flat" cmpd="sng">
            <a:solidFill>
              <a:schemeClr val="lt1"/>
            </a:solidFill>
            <a:prstDash val="solid"/>
            <a:round/>
            <a:headEnd type="none" w="sm" len="sm"/>
            <a:tailEnd type="none" w="sm" len="sm"/>
          </a:ln>
        </p:spPr>
      </p:cxnSp>
      <p:cxnSp>
        <p:nvCxnSpPr>
          <p:cNvPr id="30" name="Google Shape;30;p21"/>
          <p:cNvCxnSpPr/>
          <p:nvPr/>
        </p:nvCxnSpPr>
        <p:spPr>
          <a:xfrm flipH="1">
            <a:off x="7335837" y="32278"/>
            <a:ext cx="4852989" cy="4852989"/>
          </a:xfrm>
          <a:prstGeom prst="straightConnector1">
            <a:avLst/>
          </a:prstGeom>
          <a:noFill/>
          <a:ln w="31750" cap="flat" cmpd="sng">
            <a:solidFill>
              <a:schemeClr val="lt1"/>
            </a:solidFill>
            <a:prstDash val="solid"/>
            <a:round/>
            <a:headEnd type="none" w="sm" len="sm"/>
            <a:tailEnd type="none" w="sm" len="sm"/>
          </a:ln>
        </p:spPr>
      </p:cxnSp>
      <p:cxnSp>
        <p:nvCxnSpPr>
          <p:cNvPr id="31" name="Google Shape;31;p21"/>
          <p:cNvCxnSpPr/>
          <p:nvPr/>
        </p:nvCxnSpPr>
        <p:spPr>
          <a:xfrm flipH="1">
            <a:off x="7845426" y="609601"/>
            <a:ext cx="4343399" cy="4343399"/>
          </a:xfrm>
          <a:prstGeom prst="straightConnector1">
            <a:avLst/>
          </a:prstGeom>
          <a:noFill/>
          <a:ln w="31750" cap="flat" cmpd="sng">
            <a:solidFill>
              <a:schemeClr val="l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31"/>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1"/>
          <p:cNvSpPr txBox="1">
            <a:spLocks noGrp="1"/>
          </p:cNvSpPr>
          <p:nvPr>
            <p:ph type="body" idx="1"/>
          </p:nvPr>
        </p:nvSpPr>
        <p:spPr>
          <a:xfrm>
            <a:off x="684212" y="4114800"/>
            <a:ext cx="8535988" cy="1879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93" name="Google Shape;93;p3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32"/>
          <p:cNvSpPr txBox="1">
            <a:spLocks noGrp="1"/>
          </p:cNvSpPr>
          <p:nvPr>
            <p:ph type="title"/>
          </p:nvPr>
        </p:nvSpPr>
        <p:spPr>
          <a:xfrm>
            <a:off x="1141411" y="685800"/>
            <a:ext cx="9144001"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2"/>
          <p:cNvSpPr txBox="1">
            <a:spLocks noGrp="1"/>
          </p:cNvSpPr>
          <p:nvPr>
            <p:ph type="body" idx="1"/>
          </p:nvPr>
        </p:nvSpPr>
        <p:spPr>
          <a:xfrm>
            <a:off x="1446212" y="3429000"/>
            <a:ext cx="8534400"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Font typeface="Century Gothic"/>
              <a:buNone/>
              <a:defRPr/>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99" name="Google Shape;99;p32"/>
          <p:cNvSpPr txBox="1">
            <a:spLocks noGrp="1"/>
          </p:cNvSpPr>
          <p:nvPr>
            <p:ph type="body" idx="2"/>
          </p:nvPr>
        </p:nvSpPr>
        <p:spPr>
          <a:xfrm>
            <a:off x="684213" y="4301067"/>
            <a:ext cx="8534400" cy="168486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00" name="Google Shape;100;p3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
        <p:nvSpPr>
          <p:cNvPr id="103" name="Google Shape;103;p32"/>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04" name="Google Shape;104;p32"/>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3"/>
          <p:cNvSpPr txBox="1">
            <a:spLocks noGrp="1"/>
          </p:cNvSpPr>
          <p:nvPr>
            <p:ph type="title"/>
          </p:nvPr>
        </p:nvSpPr>
        <p:spPr>
          <a:xfrm>
            <a:off x="684212" y="3429000"/>
            <a:ext cx="8534400" cy="1697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3"/>
          <p:cNvSpPr txBox="1">
            <a:spLocks noGrp="1"/>
          </p:cNvSpPr>
          <p:nvPr>
            <p:ph type="body" idx="1"/>
          </p:nvPr>
        </p:nvSpPr>
        <p:spPr>
          <a:xfrm>
            <a:off x="684211" y="5132981"/>
            <a:ext cx="8535990"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1600"/>
              <a:buNone/>
              <a:defRPr sz="20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08" name="Google Shape;108;p3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4"/>
          <p:cNvSpPr txBox="1">
            <a:spLocks noGrp="1"/>
          </p:cNvSpPr>
          <p:nvPr>
            <p:ph type="title"/>
          </p:nvPr>
        </p:nvSpPr>
        <p:spPr>
          <a:xfrm>
            <a:off x="1141413" y="685800"/>
            <a:ext cx="91440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4"/>
          <p:cNvSpPr txBox="1">
            <a:spLocks noGrp="1"/>
          </p:cNvSpPr>
          <p:nvPr>
            <p:ph type="body" idx="1"/>
          </p:nvPr>
        </p:nvSpPr>
        <p:spPr>
          <a:xfrm>
            <a:off x="684212" y="3928534"/>
            <a:ext cx="8534401" cy="10498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14" name="Google Shape;114;p34"/>
          <p:cNvSpPr txBox="1">
            <a:spLocks noGrp="1"/>
          </p:cNvSpPr>
          <p:nvPr>
            <p:ph type="body" idx="2"/>
          </p:nvPr>
        </p:nvSpPr>
        <p:spPr>
          <a:xfrm>
            <a:off x="684211" y="4978400"/>
            <a:ext cx="8534401"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15" name="Google Shape;115;p3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
        <p:nvSpPr>
          <p:cNvPr id="118" name="Google Shape;118;p34"/>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19" name="Google Shape;119;p34"/>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IE"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35"/>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5"/>
          <p:cNvSpPr txBox="1">
            <a:spLocks noGrp="1"/>
          </p:cNvSpPr>
          <p:nvPr>
            <p:ph type="body" idx="1"/>
          </p:nvPr>
        </p:nvSpPr>
        <p:spPr>
          <a:xfrm>
            <a:off x="684212" y="3928534"/>
            <a:ext cx="8534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23" name="Google Shape;123;p35"/>
          <p:cNvSpPr txBox="1">
            <a:spLocks noGrp="1"/>
          </p:cNvSpPr>
          <p:nvPr>
            <p:ph type="body" idx="2"/>
          </p:nvPr>
        </p:nvSpPr>
        <p:spPr>
          <a:xfrm>
            <a:off x="684211" y="4766732"/>
            <a:ext cx="8534401" cy="12276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124" name="Google Shape;124;p3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6"/>
          <p:cNvSpPr txBox="1">
            <a:spLocks noGrp="1"/>
          </p:cNvSpPr>
          <p:nvPr>
            <p:ph type="body" idx="1"/>
          </p:nvPr>
        </p:nvSpPr>
        <p:spPr>
          <a:xfrm rot="5400000">
            <a:off x="3143778" y="-1773767"/>
            <a:ext cx="3615267" cy="85344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30" name="Google Shape;130;p3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37"/>
          <p:cNvSpPr txBox="1">
            <a:spLocks noGrp="1"/>
          </p:cNvSpPr>
          <p:nvPr>
            <p:ph type="title"/>
          </p:nvPr>
        </p:nvSpPr>
        <p:spPr>
          <a:xfrm rot="5400000">
            <a:off x="7427912" y="1943100"/>
            <a:ext cx="4572000" cy="2057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7"/>
          <p:cNvSpPr txBox="1">
            <a:spLocks noGrp="1"/>
          </p:cNvSpPr>
          <p:nvPr>
            <p:ph type="body" idx="1"/>
          </p:nvPr>
        </p:nvSpPr>
        <p:spPr>
          <a:xfrm rot="5400000">
            <a:off x="1943100" y="-571500"/>
            <a:ext cx="5308600" cy="78232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36" name="Google Shape;136;p3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2"/>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35" name="Google Shape;35;p2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3"/>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body" idx="1"/>
          </p:nvPr>
        </p:nvSpPr>
        <p:spPr>
          <a:xfrm>
            <a:off x="684211" y="685800"/>
            <a:ext cx="4937655"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1" name="Google Shape;41;p23"/>
          <p:cNvSpPr txBox="1">
            <a:spLocks noGrp="1"/>
          </p:cNvSpPr>
          <p:nvPr>
            <p:ph type="body" idx="2"/>
          </p:nvPr>
        </p:nvSpPr>
        <p:spPr>
          <a:xfrm>
            <a:off x="5808133" y="685801"/>
            <a:ext cx="4934479" cy="3615266"/>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2" name="Google Shape;42;p2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24"/>
          <p:cNvSpPr txBox="1">
            <a:spLocks noGrp="1"/>
          </p:cNvSpPr>
          <p:nvPr>
            <p:ph type="title"/>
          </p:nvPr>
        </p:nvSpPr>
        <p:spPr>
          <a:xfrm>
            <a:off x="684211" y="2006600"/>
            <a:ext cx="8534401" cy="228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Century Gothic"/>
              <a:buNone/>
              <a:defRPr sz="36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body" idx="1"/>
          </p:nvPr>
        </p:nvSpPr>
        <p:spPr>
          <a:xfrm>
            <a:off x="684213" y="4495800"/>
            <a:ext cx="8534400" cy="1498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B5B5B5"/>
                </a:solidFill>
              </a:defRPr>
            </a:lvl1pPr>
            <a:lvl2pPr marL="914400" lvl="1" indent="-228600" algn="l">
              <a:lnSpc>
                <a:spcPct val="100000"/>
              </a:lnSpc>
              <a:spcBef>
                <a:spcPts val="600"/>
              </a:spcBef>
              <a:spcAft>
                <a:spcPts val="0"/>
              </a:spcAft>
              <a:buSzPts val="1440"/>
              <a:buNone/>
              <a:defRPr sz="1800">
                <a:solidFill>
                  <a:srgbClr val="C0C0C0"/>
                </a:solidFill>
              </a:defRPr>
            </a:lvl2pPr>
            <a:lvl3pPr marL="1371600" lvl="2" indent="-228600" algn="l">
              <a:lnSpc>
                <a:spcPct val="100000"/>
              </a:lnSpc>
              <a:spcBef>
                <a:spcPts val="600"/>
              </a:spcBef>
              <a:spcAft>
                <a:spcPts val="0"/>
              </a:spcAft>
              <a:buSzPts val="1280"/>
              <a:buNone/>
              <a:defRPr sz="1600">
                <a:solidFill>
                  <a:srgbClr val="C0C0C0"/>
                </a:solidFill>
              </a:defRPr>
            </a:lvl3pPr>
            <a:lvl4pPr marL="1828800" lvl="3" indent="-228600" algn="l">
              <a:lnSpc>
                <a:spcPct val="100000"/>
              </a:lnSpc>
              <a:spcBef>
                <a:spcPts val="600"/>
              </a:spcBef>
              <a:spcAft>
                <a:spcPts val="0"/>
              </a:spcAft>
              <a:buSzPts val="1120"/>
              <a:buNone/>
              <a:defRPr sz="1400">
                <a:solidFill>
                  <a:srgbClr val="C0C0C0"/>
                </a:solidFill>
              </a:defRPr>
            </a:lvl4pPr>
            <a:lvl5pPr marL="2286000" lvl="4" indent="-228600" algn="l">
              <a:lnSpc>
                <a:spcPct val="100000"/>
              </a:lnSpc>
              <a:spcBef>
                <a:spcPts val="600"/>
              </a:spcBef>
              <a:spcAft>
                <a:spcPts val="0"/>
              </a:spcAft>
              <a:buSzPts val="1120"/>
              <a:buNone/>
              <a:defRPr sz="1400">
                <a:solidFill>
                  <a:srgbClr val="C0C0C0"/>
                </a:solidFill>
              </a:defRPr>
            </a:lvl5pPr>
            <a:lvl6pPr marL="2743200" lvl="5" indent="-228600" algn="l">
              <a:lnSpc>
                <a:spcPct val="100000"/>
              </a:lnSpc>
              <a:spcBef>
                <a:spcPts val="600"/>
              </a:spcBef>
              <a:spcAft>
                <a:spcPts val="0"/>
              </a:spcAft>
              <a:buSzPts val="1120"/>
              <a:buNone/>
              <a:defRPr sz="1400">
                <a:solidFill>
                  <a:srgbClr val="C0C0C0"/>
                </a:solidFill>
              </a:defRPr>
            </a:lvl6pPr>
            <a:lvl7pPr marL="3200400" lvl="6" indent="-228600" algn="l">
              <a:lnSpc>
                <a:spcPct val="100000"/>
              </a:lnSpc>
              <a:spcBef>
                <a:spcPts val="600"/>
              </a:spcBef>
              <a:spcAft>
                <a:spcPts val="0"/>
              </a:spcAft>
              <a:buSzPts val="1120"/>
              <a:buNone/>
              <a:defRPr sz="1400">
                <a:solidFill>
                  <a:srgbClr val="C0C0C0"/>
                </a:solidFill>
              </a:defRPr>
            </a:lvl7pPr>
            <a:lvl8pPr marL="3657600" lvl="7" indent="-228600" algn="l">
              <a:lnSpc>
                <a:spcPct val="100000"/>
              </a:lnSpc>
              <a:spcBef>
                <a:spcPts val="600"/>
              </a:spcBef>
              <a:spcAft>
                <a:spcPts val="0"/>
              </a:spcAft>
              <a:buSzPts val="1120"/>
              <a:buNone/>
              <a:defRPr sz="1400">
                <a:solidFill>
                  <a:srgbClr val="C0C0C0"/>
                </a:solidFill>
              </a:defRPr>
            </a:lvl8pPr>
            <a:lvl9pPr marL="4114800" lvl="8" indent="-228600" algn="l">
              <a:lnSpc>
                <a:spcPct val="100000"/>
              </a:lnSpc>
              <a:spcBef>
                <a:spcPts val="600"/>
              </a:spcBef>
              <a:spcAft>
                <a:spcPts val="600"/>
              </a:spcAft>
              <a:buSzPts val="1120"/>
              <a:buNone/>
              <a:defRPr sz="1400">
                <a:solidFill>
                  <a:srgbClr val="C0C0C0"/>
                </a:solidFill>
              </a:defRPr>
            </a:lvl9pPr>
          </a:lstStyle>
          <a:p>
            <a:endParaRPr/>
          </a:p>
        </p:txBody>
      </p:sp>
      <p:sp>
        <p:nvSpPr>
          <p:cNvPr id="48" name="Google Shape;48;p2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body" idx="1"/>
          </p:nvPr>
        </p:nvSpPr>
        <p:spPr>
          <a:xfrm>
            <a:off x="972080" y="685800"/>
            <a:ext cx="464978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4" name="Google Shape;54;p25"/>
          <p:cNvSpPr txBox="1">
            <a:spLocks noGrp="1"/>
          </p:cNvSpPr>
          <p:nvPr>
            <p:ph type="body" idx="2"/>
          </p:nvPr>
        </p:nvSpPr>
        <p:spPr>
          <a:xfrm>
            <a:off x="684211" y="1270529"/>
            <a:ext cx="4937655"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5" name="Google Shape;55;p25"/>
          <p:cNvSpPr txBox="1">
            <a:spLocks noGrp="1"/>
          </p:cNvSpPr>
          <p:nvPr>
            <p:ph type="body" idx="3"/>
          </p:nvPr>
        </p:nvSpPr>
        <p:spPr>
          <a:xfrm>
            <a:off x="6079066" y="685800"/>
            <a:ext cx="466513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6" name="Google Shape;56;p25"/>
          <p:cNvSpPr txBox="1">
            <a:spLocks noGrp="1"/>
          </p:cNvSpPr>
          <p:nvPr>
            <p:ph type="body" idx="4"/>
          </p:nvPr>
        </p:nvSpPr>
        <p:spPr>
          <a:xfrm>
            <a:off x="5806545" y="1262062"/>
            <a:ext cx="4929188"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7" name="Google Shape;57;p2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2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2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29"/>
          <p:cNvSpPr txBox="1">
            <a:spLocks noGrp="1"/>
          </p:cNvSpPr>
          <p:nvPr>
            <p:ph type="title"/>
          </p:nvPr>
        </p:nvSpPr>
        <p:spPr>
          <a:xfrm>
            <a:off x="4722812" y="1447800"/>
            <a:ext cx="6019800" cy="1143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entury Gothic"/>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9"/>
          <p:cNvSpPr>
            <a:spLocks noGrp="1"/>
          </p:cNvSpPr>
          <p:nvPr>
            <p:ph type="pic" idx="2"/>
          </p:nvPr>
        </p:nvSpPr>
        <p:spPr>
          <a:xfrm>
            <a:off x="989012" y="914400"/>
            <a:ext cx="3280974" cy="45720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79" name="Google Shape;79;p29"/>
          <p:cNvSpPr txBox="1">
            <a:spLocks noGrp="1"/>
          </p:cNvSpPr>
          <p:nvPr>
            <p:ph type="body" idx="1"/>
          </p:nvPr>
        </p:nvSpPr>
        <p:spPr>
          <a:xfrm>
            <a:off x="4722812" y="2777066"/>
            <a:ext cx="6021388" cy="204893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lvl1pPr>
            <a:lvl2pPr marL="914400" lvl="1" indent="-228600" algn="l">
              <a:lnSpc>
                <a:spcPct val="100000"/>
              </a:lnSpc>
              <a:spcBef>
                <a:spcPts val="600"/>
              </a:spcBef>
              <a:spcAft>
                <a:spcPts val="0"/>
              </a:spcAft>
              <a:buSzPts val="960"/>
              <a:buNone/>
              <a:defRPr sz="1200"/>
            </a:lvl2pPr>
            <a:lvl3pPr marL="1371600" lvl="2" indent="-228600" algn="l">
              <a:lnSpc>
                <a:spcPct val="100000"/>
              </a:lnSpc>
              <a:spcBef>
                <a:spcPts val="600"/>
              </a:spcBef>
              <a:spcAft>
                <a:spcPts val="0"/>
              </a:spcAft>
              <a:buSzPts val="800"/>
              <a:buNone/>
              <a:defRPr sz="1000"/>
            </a:lvl3pPr>
            <a:lvl4pPr marL="1828800" lvl="3" indent="-228600" algn="l">
              <a:lnSpc>
                <a:spcPct val="100000"/>
              </a:lnSpc>
              <a:spcBef>
                <a:spcPts val="600"/>
              </a:spcBef>
              <a:spcAft>
                <a:spcPts val="0"/>
              </a:spcAft>
              <a:buSzPts val="720"/>
              <a:buNone/>
              <a:defRPr sz="900"/>
            </a:lvl4pPr>
            <a:lvl5pPr marL="2286000" lvl="4" indent="-228600" algn="l">
              <a:lnSpc>
                <a:spcPct val="100000"/>
              </a:lnSpc>
              <a:spcBef>
                <a:spcPts val="600"/>
              </a:spcBef>
              <a:spcAft>
                <a:spcPts val="0"/>
              </a:spcAft>
              <a:buSzPts val="720"/>
              <a:buNone/>
              <a:defRPr sz="900"/>
            </a:lvl5pPr>
            <a:lvl6pPr marL="2743200" lvl="5" indent="-228600" algn="l">
              <a:lnSpc>
                <a:spcPct val="100000"/>
              </a:lnSpc>
              <a:spcBef>
                <a:spcPts val="600"/>
              </a:spcBef>
              <a:spcAft>
                <a:spcPts val="0"/>
              </a:spcAft>
              <a:buSzPts val="720"/>
              <a:buNone/>
              <a:defRPr sz="900"/>
            </a:lvl6pPr>
            <a:lvl7pPr marL="3200400" lvl="6" indent="-228600" algn="l">
              <a:lnSpc>
                <a:spcPct val="100000"/>
              </a:lnSpc>
              <a:spcBef>
                <a:spcPts val="600"/>
              </a:spcBef>
              <a:spcAft>
                <a:spcPts val="0"/>
              </a:spcAft>
              <a:buSzPts val="720"/>
              <a:buNone/>
              <a:defRPr sz="900"/>
            </a:lvl7pPr>
            <a:lvl8pPr marL="3657600" lvl="7" indent="-228600" algn="l">
              <a:lnSpc>
                <a:spcPct val="100000"/>
              </a:lnSpc>
              <a:spcBef>
                <a:spcPts val="600"/>
              </a:spcBef>
              <a:spcAft>
                <a:spcPts val="0"/>
              </a:spcAft>
              <a:buSzPts val="720"/>
              <a:buNone/>
              <a:defRPr sz="900"/>
            </a:lvl8pPr>
            <a:lvl9pPr marL="4114800" lvl="8" indent="-228600" algn="l">
              <a:lnSpc>
                <a:spcPct val="100000"/>
              </a:lnSpc>
              <a:spcBef>
                <a:spcPts val="600"/>
              </a:spcBef>
              <a:spcAft>
                <a:spcPts val="600"/>
              </a:spcAft>
              <a:buSzPts val="720"/>
              <a:buNone/>
              <a:defRPr sz="900"/>
            </a:lvl9pPr>
          </a:lstStyle>
          <a:p>
            <a:endParaRPr/>
          </a:p>
        </p:txBody>
      </p:sp>
      <p:sp>
        <p:nvSpPr>
          <p:cNvPr id="80" name="Google Shape;80;p2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3"/>
        <p:cNvGrpSpPr/>
        <p:nvPr/>
      </p:nvGrpSpPr>
      <p:grpSpPr>
        <a:xfrm>
          <a:off x="0" y="0"/>
          <a:ext cx="0" cy="0"/>
          <a:chOff x="0" y="0"/>
          <a:chExt cx="0" cy="0"/>
        </a:xfrm>
      </p:grpSpPr>
      <p:sp>
        <p:nvSpPr>
          <p:cNvPr id="84" name="Google Shape;84;p3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0"/>
          <p:cNvSpPr>
            <a:spLocks noGrp="1"/>
          </p:cNvSpPr>
          <p:nvPr>
            <p:ph type="pic" idx="2"/>
          </p:nvPr>
        </p:nvSpPr>
        <p:spPr>
          <a:xfrm>
            <a:off x="685800" y="533400"/>
            <a:ext cx="10818812" cy="31242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86" name="Google Shape;86;p30"/>
          <p:cNvSpPr txBox="1">
            <a:spLocks noGrp="1"/>
          </p:cNvSpPr>
          <p:nvPr>
            <p:ph type="body" idx="1"/>
          </p:nvPr>
        </p:nvSpPr>
        <p:spPr>
          <a:xfrm>
            <a:off x="914402" y="3843867"/>
            <a:ext cx="830421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280"/>
              <a:buFont typeface="Century Gothic"/>
              <a:buNone/>
              <a:defRPr sz="1600"/>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87" name="Google Shape;87;p3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88000">
              <a:srgbClr val="FFFFFF"/>
            </a:gs>
            <a:gs pos="100000">
              <a:srgbClr val="D5D5D5"/>
            </a:gs>
          </a:gsLst>
          <a:lin ang="5400000" scaled="0"/>
        </a:gradFill>
        <a:effectLst/>
      </p:bgPr>
    </p:bg>
    <p:spTree>
      <p:nvGrpSpPr>
        <p:cNvPr id="1" name="Shape 9"/>
        <p:cNvGrpSpPr/>
        <p:nvPr/>
      </p:nvGrpSpPr>
      <p:grpSpPr>
        <a:xfrm>
          <a:off x="0" y="0"/>
          <a:ext cx="0" cy="0"/>
          <a:chOff x="0" y="0"/>
          <a:chExt cx="0" cy="0"/>
        </a:xfrm>
      </p:grpSpPr>
      <p:grpSp>
        <p:nvGrpSpPr>
          <p:cNvPr id="10" name="Google Shape;10;p20"/>
          <p:cNvGrpSpPr/>
          <p:nvPr/>
        </p:nvGrpSpPr>
        <p:grpSpPr>
          <a:xfrm>
            <a:off x="9206969" y="2963333"/>
            <a:ext cx="2981859" cy="3208867"/>
            <a:chOff x="9206969" y="2963333"/>
            <a:chExt cx="2981859" cy="3208867"/>
          </a:xfrm>
        </p:grpSpPr>
        <p:cxnSp>
          <p:nvCxnSpPr>
            <p:cNvPr id="11" name="Google Shape;11;p20"/>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p:spPr>
        </p:cxnSp>
        <p:cxnSp>
          <p:nvCxnSpPr>
            <p:cNvPr id="12" name="Google Shape;12;p20"/>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p:spPr>
        </p:cxnSp>
        <p:cxnSp>
          <p:nvCxnSpPr>
            <p:cNvPr id="13" name="Google Shape;13;p20"/>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p:spPr>
        </p:cxnSp>
        <p:cxnSp>
          <p:nvCxnSpPr>
            <p:cNvPr id="14" name="Google Shape;14;p20"/>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p:spPr>
        </p:cxnSp>
        <p:cxnSp>
          <p:nvCxnSpPr>
            <p:cNvPr id="15" name="Google Shape;15;p20"/>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p:spPr>
        </p:cxnSp>
      </p:grpSp>
      <p:sp>
        <p:nvSpPr>
          <p:cNvPr id="16" name="Google Shape;16;p2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7" name="Google Shape;17;p20"/>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marR="0" lvl="0" indent="-330200" algn="l" rtl="0">
              <a:lnSpc>
                <a:spcPct val="100000"/>
              </a:lnSpc>
              <a:spcBef>
                <a:spcPts val="400"/>
              </a:spcBef>
              <a:spcAft>
                <a:spcPts val="0"/>
              </a:spcAft>
              <a:buClr>
                <a:schemeClr val="lt1"/>
              </a:buClr>
              <a:buSzPts val="1600"/>
              <a:buFont typeface="Noto Sans Symbols"/>
              <a:buChar char="▶"/>
              <a:defRPr sz="2000" b="0" i="0" u="none" strike="noStrike" cap="none">
                <a:solidFill>
                  <a:srgbClr val="B5B5B5"/>
                </a:solidFill>
                <a:latin typeface="Century Gothic"/>
                <a:ea typeface="Century Gothic"/>
                <a:cs typeface="Century Gothic"/>
                <a:sym typeface="Century Gothic"/>
              </a:defRPr>
            </a:lvl1pPr>
            <a:lvl2pPr marL="914400" marR="0" lvl="1" indent="-320040" algn="l" rtl="0">
              <a:lnSpc>
                <a:spcPct val="100000"/>
              </a:lnSpc>
              <a:spcBef>
                <a:spcPts val="600"/>
              </a:spcBef>
              <a:spcAft>
                <a:spcPts val="0"/>
              </a:spcAft>
              <a:buClr>
                <a:schemeClr val="lt1"/>
              </a:buClr>
              <a:buSzPts val="1440"/>
              <a:buFont typeface="Noto Sans Symbols"/>
              <a:buChar char="▶"/>
              <a:defRPr sz="1800" b="0" i="0" u="none" strike="noStrike" cap="none">
                <a:solidFill>
                  <a:srgbClr val="B5B5B5"/>
                </a:solidFill>
                <a:latin typeface="Century Gothic"/>
                <a:ea typeface="Century Gothic"/>
                <a:cs typeface="Century Gothic"/>
                <a:sym typeface="Century Gothic"/>
              </a:defRPr>
            </a:lvl2pPr>
            <a:lvl3pPr marL="1371600" marR="0" lvl="2" indent="-309880" algn="l" rtl="0">
              <a:lnSpc>
                <a:spcPct val="100000"/>
              </a:lnSpc>
              <a:spcBef>
                <a:spcPts val="600"/>
              </a:spcBef>
              <a:spcAft>
                <a:spcPts val="0"/>
              </a:spcAft>
              <a:buClr>
                <a:schemeClr val="lt1"/>
              </a:buClr>
              <a:buSzPts val="1280"/>
              <a:buFont typeface="Noto Sans Symbols"/>
              <a:buChar char="▶"/>
              <a:defRPr sz="1600" b="0" i="0" u="none" strike="noStrike" cap="none">
                <a:solidFill>
                  <a:srgbClr val="B5B5B5"/>
                </a:solidFill>
                <a:latin typeface="Century Gothic"/>
                <a:ea typeface="Century Gothic"/>
                <a:cs typeface="Century Gothic"/>
                <a:sym typeface="Century Gothic"/>
              </a:defRPr>
            </a:lvl3pPr>
            <a:lvl4pPr marL="1828800" marR="0" lvl="3" indent="-299719"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4pPr>
            <a:lvl5pPr marL="2286000" marR="0" lvl="4"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5pPr>
            <a:lvl6pPr marL="2743200" marR="0" lvl="5"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6pPr>
            <a:lvl7pPr marL="3200400" marR="0" lvl="6"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7pPr>
            <a:lvl8pPr marL="3657600" marR="0" lvl="7"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8pPr>
            <a:lvl9pPr marL="4114800" marR="0" lvl="8" indent="-299720" algn="l" rtl="0">
              <a:lnSpc>
                <a:spcPct val="100000"/>
              </a:lnSpc>
              <a:spcBef>
                <a:spcPts val="600"/>
              </a:spcBef>
              <a:spcAft>
                <a:spcPts val="600"/>
              </a:spcAft>
              <a:buClr>
                <a:schemeClr val="lt1"/>
              </a:buClr>
              <a:buSzPts val="1120"/>
              <a:buFont typeface="Noto Sans Symbols"/>
              <a:buChar char="▶"/>
              <a:defRPr sz="1400" b="0" i="0" u="none" strike="noStrike" cap="none">
                <a:solidFill>
                  <a:srgbClr val="B5B5B5"/>
                </a:solidFill>
                <a:latin typeface="Century Gothic"/>
                <a:ea typeface="Century Gothic"/>
                <a:cs typeface="Century Gothic"/>
                <a:sym typeface="Century Gothic"/>
              </a:defRPr>
            </a:lvl9pPr>
          </a:lstStyle>
          <a:p>
            <a:endParaRPr/>
          </a:p>
        </p:txBody>
      </p:sp>
      <p:sp>
        <p:nvSpPr>
          <p:cNvPr id="18" name="Google Shape;18;p2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797979"/>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2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97979"/>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2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3200"/>
              <a:buFont typeface="Arial"/>
              <a:buNone/>
              <a:defRPr sz="3200" b="0" i="0" u="none" strike="noStrike" cap="none">
                <a:solidFill>
                  <a:srgbClr val="79797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slide" Target="slide5.xml"/><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0.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0.png"/><Relationship Id="rId3" Type="http://schemas.openxmlformats.org/officeDocument/2006/relationships/image" Target="../media/image43.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44.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7.png"/><Relationship Id="rId3" Type="http://schemas.openxmlformats.org/officeDocument/2006/relationships/image" Target="../media/image45.jpeg"/><Relationship Id="rId7" Type="http://schemas.openxmlformats.org/officeDocument/2006/relationships/image" Target="../media/image6.png"/><Relationship Id="rId12"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49.em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48.emf"/></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diagramQuickStyle" Target="../diagrams/quickStyle1.xml"/><Relationship Id="rId1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diagramLayout" Target="../diagrams/layout1.xml"/><Relationship Id="rId17" Type="http://schemas.openxmlformats.org/officeDocument/2006/relationships/customXml" Target="../ink/ink3.xml"/><Relationship Id="rId2" Type="http://schemas.openxmlformats.org/officeDocument/2006/relationships/notesSlide" Target="../notesSlides/notesSlide16.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Data" Target="../diagrams/data1.xml"/><Relationship Id="rId5" Type="http://schemas.openxmlformats.org/officeDocument/2006/relationships/image" Target="../media/image5.png"/><Relationship Id="rId15" Type="http://schemas.microsoft.com/office/2007/relationships/diagramDrawing" Target="../diagrams/drawing1.xml"/><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diagramColors" Target="../diagrams/colors1.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6.png"/><Relationship Id="rId3" Type="http://schemas.openxmlformats.org/officeDocument/2006/relationships/image" Target="../media/image54.emf"/><Relationship Id="rId7" Type="http://schemas.openxmlformats.org/officeDocument/2006/relationships/image" Target="../media/image6.png"/><Relationship Id="rId12" Type="http://schemas.openxmlformats.org/officeDocument/2006/relationships/image" Target="../media/image55.emf"/><Relationship Id="rId2" Type="http://schemas.openxmlformats.org/officeDocument/2006/relationships/notesSlide" Target="../notesSlides/notesSlide17.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customXml" Target="../ink/ink4.xm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57.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8.xml"/><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60.png"/><Relationship Id="rId15" Type="http://schemas.openxmlformats.org/officeDocument/2006/relationships/customXml" Target="../ink/ink5.xml"/><Relationship Id="rId10" Type="http://schemas.openxmlformats.org/officeDocument/2006/relationships/image" Target="../media/image7.png"/><Relationship Id="rId4" Type="http://schemas.openxmlformats.org/officeDocument/2006/relationships/image" Target="../media/image58.png"/><Relationship Id="rId9" Type="http://schemas.openxmlformats.org/officeDocument/2006/relationships/image" Target="../media/image6.png"/><Relationship Id="rId1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61.emf"/><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68.png"/><Relationship Id="rId2" Type="http://schemas.openxmlformats.org/officeDocument/2006/relationships/notesSlide" Target="../notesSlides/notesSlide19.xml"/><Relationship Id="rId16"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png"/><Relationship Id="rId5" Type="http://schemas.openxmlformats.org/officeDocument/2006/relationships/image" Target="../media/image64.png"/><Relationship Id="rId15" Type="http://schemas.openxmlformats.org/officeDocument/2006/relationships/image" Target="../media/image53.png"/><Relationship Id="rId10" Type="http://schemas.openxmlformats.org/officeDocument/2006/relationships/image" Target="../media/image6.png"/><Relationship Id="rId4" Type="http://schemas.openxmlformats.org/officeDocument/2006/relationships/image" Target="../media/image62.png"/><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slide" Target="slide5.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png"/><Relationship Id="rId12" Type="http://schemas.openxmlformats.org/officeDocument/2006/relationships/customXml" Target="../ink/ink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67.emf"/><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69.emf"/><Relationship Id="rId10" Type="http://schemas.openxmlformats.org/officeDocument/2006/relationships/image" Target="../media/image7.png"/><Relationship Id="rId4" Type="http://schemas.openxmlformats.org/officeDocument/2006/relationships/image" Target="../media/image68.emf"/><Relationship Id="rId9" Type="http://schemas.openxmlformats.org/officeDocument/2006/relationships/image" Target="../media/image6.png"/><Relationship Id="rId1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3.emf"/><Relationship Id="rId3" Type="http://schemas.openxmlformats.org/officeDocument/2006/relationships/image" Target="../media/image72.png"/><Relationship Id="rId7" Type="http://schemas.openxmlformats.org/officeDocument/2006/relationships/image" Target="../media/image6.png"/><Relationship Id="rId12"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8.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4.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78.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6.png"/><Relationship Id="rId3" Type="http://schemas.openxmlformats.org/officeDocument/2006/relationships/image" Target="../media/image75.emf"/><Relationship Id="rId7" Type="http://schemas.openxmlformats.org/officeDocument/2006/relationships/image" Target="../media/image6.png"/><Relationship Id="rId12"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8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25.xml"/><Relationship Id="rId16"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9.png"/><Relationship Id="rId5" Type="http://schemas.openxmlformats.org/officeDocument/2006/relationships/image" Target="../media/image5.png"/><Relationship Id="rId15" Type="http://schemas.openxmlformats.org/officeDocument/2006/relationships/image" Target="../media/image53.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71.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4.emf"/><Relationship Id="rId3" Type="http://schemas.openxmlformats.org/officeDocument/2006/relationships/image" Target="../media/image8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90.png"/><Relationship Id="rId2" Type="http://schemas.openxmlformats.org/officeDocument/2006/relationships/notesSlide" Target="../notesSlides/notesSlide26.xml"/><Relationship Id="rId16"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53.png"/><Relationship Id="rId10" Type="http://schemas.openxmlformats.org/officeDocument/2006/relationships/image" Target="../media/image8.png"/><Relationship Id="rId4" Type="http://schemas.openxmlformats.org/officeDocument/2006/relationships/image" Target="../media/image83.emf"/><Relationship Id="rId9" Type="http://schemas.openxmlformats.org/officeDocument/2006/relationships/image" Target="../media/image7.png"/><Relationship Id="rId14"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7.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88.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 Target="slide5.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slide" Target="slide18.xml"/><Relationship Id="rId15" Type="http://schemas.openxmlformats.org/officeDocument/2006/relationships/image" Target="../media/image20.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6.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customXml" Target="../ink/ink1.xml"/><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0.png"/><Relationship Id="rId5" Type="http://schemas.openxmlformats.org/officeDocument/2006/relationships/image" Target="../media/image5.png"/><Relationship Id="rId15" Type="http://schemas.openxmlformats.org/officeDocument/2006/relationships/image" Target="../media/image34.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9.xml"/><Relationship Id="rId16"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5.png"/><Relationship Id="rId5" Type="http://schemas.openxmlformats.org/officeDocument/2006/relationships/image" Target="../media/image5.png"/><Relationship Id="rId15" Type="http://schemas.openxmlformats.org/officeDocument/2006/relationships/image" Target="../media/image28.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6" name="矩形 5">
            <a:extLst>
              <a:ext uri="{FF2B5EF4-FFF2-40B4-BE49-F238E27FC236}">
                <a16:creationId xmlns:a16="http://schemas.microsoft.com/office/drawing/2014/main" id="{367847CD-41DE-2EE8-2EEC-1582E3DCA887}"/>
              </a:ext>
            </a:extLst>
          </p:cNvPr>
          <p:cNvSpPr/>
          <p:nvPr/>
        </p:nvSpPr>
        <p:spPr>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图片 2">
            <a:extLst>
              <a:ext uri="{FF2B5EF4-FFF2-40B4-BE49-F238E27FC236}">
                <a16:creationId xmlns:a16="http://schemas.microsoft.com/office/drawing/2014/main" id="{69710316-B326-C9C5-7195-033BFC41E7B5}"/>
              </a:ext>
            </a:extLst>
          </p:cNvPr>
          <p:cNvPicPr>
            <a:picLocks noChangeAspect="1"/>
          </p:cNvPicPr>
          <p:nvPr/>
        </p:nvPicPr>
        <p:blipFill>
          <a:blip r:embed="rId3"/>
          <a:stretch>
            <a:fillRect/>
          </a:stretch>
        </p:blipFill>
        <p:spPr>
          <a:xfrm>
            <a:off x="9109610" y="4252155"/>
            <a:ext cx="2899388" cy="2082110"/>
          </a:xfrm>
          <a:prstGeom prst="rect">
            <a:avLst/>
          </a:prstGeom>
        </p:spPr>
      </p:pic>
      <p:pic>
        <p:nvPicPr>
          <p:cNvPr id="144" name="Google Shape;144;p1" descr="Nails with solid fill">
            <a:hlinkClick r:id="rId4" action="ppaction://hlinksldjump"/>
          </p:cNvPr>
          <p:cNvPicPr preferRelativeResize="0"/>
          <p:nvPr/>
        </p:nvPicPr>
        <p:blipFill rotWithShape="1">
          <a:blip r:embed="rId5">
            <a:alphaModFix/>
          </a:blip>
          <a:srcRect/>
          <a:stretch/>
        </p:blipFill>
        <p:spPr>
          <a:xfrm>
            <a:off x="319474" y="-665030"/>
            <a:ext cx="644604" cy="644604"/>
          </a:xfrm>
          <a:prstGeom prst="rect">
            <a:avLst/>
          </a:prstGeom>
          <a:noFill/>
          <a:ln>
            <a:noFill/>
          </a:ln>
        </p:spPr>
      </p:pic>
      <p:sp>
        <p:nvSpPr>
          <p:cNvPr id="145" name="Google Shape;145;p1"/>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46" name="Google Shape;146;p1"/>
          <p:cNvSpPr/>
          <p:nvPr/>
        </p:nvSpPr>
        <p:spPr>
          <a:xfrm rot="10800000">
            <a:off x="-1" y="-10806678"/>
            <a:ext cx="1278211"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147" name="Google Shape;147;p1" descr="Hamburger Menu Icon with solid fill">
            <a:hlinkClick r:id="" action="ppaction://noaction"/>
          </p:cNvPr>
          <p:cNvPicPr preferRelativeResize="0"/>
          <p:nvPr/>
        </p:nvPicPr>
        <p:blipFill rotWithShape="1">
          <a:blip r:embed="rId6">
            <a:alphaModFix/>
          </a:blip>
          <a:srcRect/>
          <a:stretch/>
        </p:blipFill>
        <p:spPr>
          <a:xfrm>
            <a:off x="307482" y="6111244"/>
            <a:ext cx="644604" cy="644604"/>
          </a:xfrm>
          <a:prstGeom prst="rect">
            <a:avLst/>
          </a:prstGeom>
          <a:noFill/>
          <a:ln>
            <a:noFill/>
          </a:ln>
        </p:spPr>
      </p:pic>
      <p:pic>
        <p:nvPicPr>
          <p:cNvPr id="148" name="Google Shape;148;p1" descr="Group brainstorm with solid fill"/>
          <p:cNvPicPr preferRelativeResize="0"/>
          <p:nvPr/>
        </p:nvPicPr>
        <p:blipFill rotWithShape="1">
          <a:blip r:embed="rId7">
            <a:alphaModFix/>
          </a:blip>
          <a:srcRect/>
          <a:stretch/>
        </p:blipFill>
        <p:spPr>
          <a:xfrm>
            <a:off x="870944" y="3035"/>
            <a:ext cx="828000" cy="828000"/>
          </a:xfrm>
          <a:prstGeom prst="rect">
            <a:avLst/>
          </a:prstGeom>
          <a:noFill/>
          <a:ln>
            <a:noFill/>
          </a:ln>
        </p:spPr>
      </p:pic>
      <p:pic>
        <p:nvPicPr>
          <p:cNvPr id="149" name="Google Shape;149;p1" descr="Open book outline"/>
          <p:cNvPicPr preferRelativeResize="0"/>
          <p:nvPr/>
        </p:nvPicPr>
        <p:blipFill rotWithShape="1">
          <a:blip r:embed="rId8">
            <a:alphaModFix/>
          </a:blip>
          <a:srcRect/>
          <a:stretch/>
        </p:blipFill>
        <p:spPr>
          <a:xfrm>
            <a:off x="263980" y="958143"/>
            <a:ext cx="741323" cy="741323"/>
          </a:xfrm>
          <a:prstGeom prst="rect">
            <a:avLst/>
          </a:prstGeom>
          <a:noFill/>
          <a:ln>
            <a:noFill/>
          </a:ln>
        </p:spPr>
      </p:pic>
      <p:pic>
        <p:nvPicPr>
          <p:cNvPr id="150" name="Google Shape;150;p1" descr="Bullseye with solid fill"/>
          <p:cNvPicPr preferRelativeResize="0"/>
          <p:nvPr/>
        </p:nvPicPr>
        <p:blipFill rotWithShape="1">
          <a:blip r:embed="rId9">
            <a:alphaModFix/>
          </a:blip>
          <a:srcRect/>
          <a:stretch/>
        </p:blipFill>
        <p:spPr>
          <a:xfrm>
            <a:off x="263980" y="1826574"/>
            <a:ext cx="747513" cy="747513"/>
          </a:xfrm>
          <a:prstGeom prst="rect">
            <a:avLst/>
          </a:prstGeom>
          <a:noFill/>
          <a:ln>
            <a:noFill/>
          </a:ln>
        </p:spPr>
      </p:pic>
      <p:pic>
        <p:nvPicPr>
          <p:cNvPr id="151" name="Google Shape;151;p1" descr="Lights On with solid fill"/>
          <p:cNvPicPr preferRelativeResize="0"/>
          <p:nvPr/>
        </p:nvPicPr>
        <p:blipFill rotWithShape="1">
          <a:blip r:embed="rId10">
            <a:alphaModFix/>
          </a:blip>
          <a:srcRect/>
          <a:stretch/>
        </p:blipFill>
        <p:spPr>
          <a:xfrm>
            <a:off x="270239" y="2697346"/>
            <a:ext cx="725352" cy="725352"/>
          </a:xfrm>
          <a:prstGeom prst="rect">
            <a:avLst/>
          </a:prstGeom>
          <a:noFill/>
          <a:ln>
            <a:noFill/>
          </a:ln>
        </p:spPr>
      </p:pic>
      <p:pic>
        <p:nvPicPr>
          <p:cNvPr id="152" name="Google Shape;152;p1" descr="Contract with solid fill"/>
          <p:cNvPicPr preferRelativeResize="0"/>
          <p:nvPr/>
        </p:nvPicPr>
        <p:blipFill rotWithShape="1">
          <a:blip r:embed="rId11">
            <a:alphaModFix/>
          </a:blip>
          <a:srcRect/>
          <a:stretch/>
        </p:blipFill>
        <p:spPr>
          <a:xfrm>
            <a:off x="284306" y="3553652"/>
            <a:ext cx="690957" cy="690957"/>
          </a:xfrm>
          <a:prstGeom prst="rect">
            <a:avLst/>
          </a:prstGeom>
          <a:noFill/>
          <a:ln>
            <a:noFill/>
          </a:ln>
        </p:spPr>
      </p:pic>
      <p:pic>
        <p:nvPicPr>
          <p:cNvPr id="153" name="Google Shape;153;p1" descr="Court with solid fill"/>
          <p:cNvPicPr preferRelativeResize="0"/>
          <p:nvPr/>
        </p:nvPicPr>
        <p:blipFill rotWithShape="1">
          <a:blip r:embed="rId12">
            <a:alphaModFix/>
          </a:blip>
          <a:srcRect/>
          <a:stretch/>
        </p:blipFill>
        <p:spPr>
          <a:xfrm>
            <a:off x="273024" y="4371718"/>
            <a:ext cx="731611" cy="731611"/>
          </a:xfrm>
          <a:prstGeom prst="rect">
            <a:avLst/>
          </a:prstGeom>
          <a:noFill/>
          <a:ln>
            <a:noFill/>
          </a:ln>
        </p:spPr>
      </p:pic>
      <p:pic>
        <p:nvPicPr>
          <p:cNvPr id="154" name="Google Shape;154;p1" descr="Presentation with bar chart with solid fill"/>
          <p:cNvPicPr preferRelativeResize="0"/>
          <p:nvPr/>
        </p:nvPicPr>
        <p:blipFill rotWithShape="1">
          <a:blip r:embed="rId13">
            <a:alphaModFix/>
          </a:blip>
          <a:srcRect/>
          <a:stretch/>
        </p:blipFill>
        <p:spPr>
          <a:xfrm>
            <a:off x="263980" y="5230439"/>
            <a:ext cx="753509" cy="753509"/>
          </a:xfrm>
          <a:prstGeom prst="rect">
            <a:avLst/>
          </a:prstGeom>
          <a:noFill/>
          <a:ln>
            <a:noFill/>
          </a:ln>
        </p:spPr>
      </p:pic>
      <p:sp>
        <p:nvSpPr>
          <p:cNvPr id="19" name="标题 1">
            <a:extLst>
              <a:ext uri="{FF2B5EF4-FFF2-40B4-BE49-F238E27FC236}">
                <a16:creationId xmlns:a16="http://schemas.microsoft.com/office/drawing/2014/main" id="{EC20D4B8-8D56-4C40-9CA3-EC2E89A6E172}"/>
              </a:ext>
            </a:extLst>
          </p:cNvPr>
          <p:cNvSpPr>
            <a:spLocks noGrp="1"/>
          </p:cNvSpPr>
          <p:nvPr>
            <p:ph type="ctrTitle"/>
          </p:nvPr>
        </p:nvSpPr>
        <p:spPr>
          <a:xfrm>
            <a:off x="1542190" y="409488"/>
            <a:ext cx="9867498" cy="1392250"/>
          </a:xfrm>
        </p:spPr>
        <p:txBody>
          <a:bodyPr>
            <a:normAutofit/>
          </a:bodyPr>
          <a:lstStyle/>
          <a:p>
            <a:pPr algn="ctr"/>
            <a:r>
              <a:rPr lang="en-US" sz="3600" b="1" dirty="0">
                <a:solidFill>
                  <a:schemeClr val="bg2">
                    <a:lumMod val="10000"/>
                  </a:schemeClr>
                </a:solidFill>
                <a:effectLst/>
                <a:latin typeface="Arial" panose="020B0604020202020204" pitchFamily="34" charset="0"/>
                <a:ea typeface="等线" panose="02010600030101010101" pitchFamily="2" charset="-122"/>
                <a:cs typeface="Arial" panose="020B0604020202020204" pitchFamily="34" charset="0"/>
              </a:rPr>
              <a:t>The influence of response effector on decision adaptations</a:t>
            </a:r>
            <a:endParaRPr lang="en-GB" dirty="0">
              <a:solidFill>
                <a:schemeClr val="bg2">
                  <a:lumMod val="10000"/>
                </a:schemeClr>
              </a:solidFill>
            </a:endParaRPr>
          </a:p>
        </p:txBody>
      </p:sp>
      <p:sp>
        <p:nvSpPr>
          <p:cNvPr id="21" name="文本框 20">
            <a:extLst>
              <a:ext uri="{FF2B5EF4-FFF2-40B4-BE49-F238E27FC236}">
                <a16:creationId xmlns:a16="http://schemas.microsoft.com/office/drawing/2014/main" id="{85C5E861-4D3C-4C8B-8BCC-A892F07F5785}"/>
              </a:ext>
            </a:extLst>
          </p:cNvPr>
          <p:cNvSpPr txBox="1"/>
          <p:nvPr/>
        </p:nvSpPr>
        <p:spPr>
          <a:xfrm>
            <a:off x="3067066" y="4417187"/>
            <a:ext cx="6304054" cy="2031325"/>
          </a:xfrm>
          <a:prstGeom prst="rect">
            <a:avLst/>
          </a:prstGeom>
          <a:noFill/>
        </p:spPr>
        <p:txBody>
          <a:bodyPr wrap="square" rtlCol="0">
            <a:spAutoFit/>
          </a:bodyPr>
          <a:lstStyle/>
          <a:p>
            <a:pPr algn="ctr" eaLnBrk="1" hangingPunct="1">
              <a:spcBef>
                <a:spcPct val="50000"/>
              </a:spcBef>
              <a:buFontTx/>
              <a:buNone/>
            </a:pPr>
            <a:r>
              <a:rPr lang="en-US" altLang="fr-FR" sz="1600" dirty="0">
                <a:solidFill>
                  <a:schemeClr val="bg2">
                    <a:lumMod val="10000"/>
                  </a:schemeClr>
                </a:solidFill>
              </a:rPr>
              <a:t>University College Dublin,</a:t>
            </a:r>
          </a:p>
          <a:p>
            <a:pPr algn="ctr" eaLnBrk="1" hangingPunct="1">
              <a:spcBef>
                <a:spcPct val="50000"/>
              </a:spcBef>
              <a:buFontTx/>
              <a:buNone/>
            </a:pPr>
            <a:r>
              <a:rPr lang="en-US" altLang="fr-FR" sz="1600" dirty="0">
                <a:solidFill>
                  <a:schemeClr val="bg2">
                    <a:lumMod val="10000"/>
                  </a:schemeClr>
                </a:solidFill>
              </a:rPr>
              <a:t> Biomedical Engineering, Dublin, Ireland,</a:t>
            </a:r>
          </a:p>
          <a:p>
            <a:pPr algn="ctr" eaLnBrk="1" hangingPunct="1">
              <a:spcBef>
                <a:spcPct val="50000"/>
              </a:spcBef>
              <a:buFontTx/>
              <a:buNone/>
            </a:pPr>
            <a:r>
              <a:rPr lang="en-US" altLang="fr-FR" sz="1600" dirty="0">
                <a:solidFill>
                  <a:schemeClr val="bg2">
                    <a:lumMod val="10000"/>
                  </a:schemeClr>
                </a:solidFill>
              </a:rPr>
              <a:t> </a:t>
            </a:r>
            <a:r>
              <a:rPr lang="en-US" altLang="zh-CN" sz="1600" dirty="0">
                <a:solidFill>
                  <a:schemeClr val="bg2">
                    <a:lumMod val="10000"/>
                  </a:schemeClr>
                </a:solidFill>
              </a:rPr>
              <a:t>l</a:t>
            </a:r>
            <a:r>
              <a:rPr lang="en-US" altLang="fr-FR" sz="1600" dirty="0">
                <a:solidFill>
                  <a:schemeClr val="bg2">
                    <a:lumMod val="10000"/>
                  </a:schemeClr>
                </a:solidFill>
              </a:rPr>
              <a:t>iang.tong2@ucdconnect.i</a:t>
            </a:r>
            <a:r>
              <a:rPr lang="en-US" altLang="zh-CN" sz="1600" dirty="0">
                <a:solidFill>
                  <a:schemeClr val="bg2">
                    <a:lumMod val="10000"/>
                  </a:schemeClr>
                </a:solidFill>
              </a:rPr>
              <a:t>e</a:t>
            </a:r>
            <a:endParaRPr lang="en-US" altLang="fr-FR" sz="1600" dirty="0">
              <a:solidFill>
                <a:schemeClr val="bg2">
                  <a:lumMod val="10000"/>
                </a:schemeClr>
              </a:solidFill>
            </a:endParaRPr>
          </a:p>
          <a:p>
            <a:pPr algn="ctr" eaLnBrk="1" hangingPunct="1">
              <a:spcBef>
                <a:spcPct val="50000"/>
              </a:spcBef>
              <a:buFontTx/>
              <a:buNone/>
            </a:pPr>
            <a:r>
              <a:rPr lang="en-US" altLang="fr-FR" sz="1600" dirty="0">
                <a:solidFill>
                  <a:schemeClr val="bg2">
                    <a:lumMod val="10000"/>
                  </a:schemeClr>
                </a:solidFill>
              </a:rPr>
              <a:t>Liang Tong</a:t>
            </a:r>
          </a:p>
          <a:p>
            <a:pPr algn="ctr" eaLnBrk="1" hangingPunct="1">
              <a:spcBef>
                <a:spcPct val="50000"/>
              </a:spcBef>
              <a:buFontTx/>
              <a:buNone/>
            </a:pPr>
            <a:r>
              <a:rPr lang="en-US" altLang="fr-FR" sz="1600" dirty="0">
                <a:solidFill>
                  <a:schemeClr val="bg2">
                    <a:lumMod val="10000"/>
                  </a:schemeClr>
                </a:solidFill>
              </a:rPr>
              <a:t>17208987</a:t>
            </a:r>
          </a:p>
          <a:p>
            <a:endParaRPr lang="en-GB" dirty="0"/>
          </a:p>
        </p:txBody>
      </p:sp>
      <p:sp>
        <p:nvSpPr>
          <p:cNvPr id="20" name="文本框 19">
            <a:extLst>
              <a:ext uri="{FF2B5EF4-FFF2-40B4-BE49-F238E27FC236}">
                <a16:creationId xmlns:a16="http://schemas.microsoft.com/office/drawing/2014/main" id="{CB58C8C7-3058-5816-591B-952BF33C86F4}"/>
              </a:ext>
            </a:extLst>
          </p:cNvPr>
          <p:cNvSpPr txBox="1"/>
          <p:nvPr/>
        </p:nvSpPr>
        <p:spPr>
          <a:xfrm>
            <a:off x="2312800" y="1831250"/>
            <a:ext cx="7995111" cy="646331"/>
          </a:xfrm>
          <a:prstGeom prst="rect">
            <a:avLst/>
          </a:prstGeom>
          <a:noFill/>
        </p:spPr>
        <p:txBody>
          <a:bodyPr wrap="square">
            <a:spAutoFit/>
          </a:bodyPr>
          <a:lstStyle/>
          <a:p>
            <a:pPr algn="ctr"/>
            <a:r>
              <a:rPr lang="en-US" altLang="zh-CN" sz="3600" dirty="0">
                <a:solidFill>
                  <a:schemeClr val="bg1"/>
                </a:solidFill>
              </a:rPr>
              <a:t>RSP</a:t>
            </a:r>
            <a:r>
              <a:rPr lang="en-GB" sz="3600" dirty="0">
                <a:solidFill>
                  <a:schemeClr val="bg1"/>
                </a:solidFill>
              </a:rPr>
              <a:t> meeting- Nov 2024 (Jan entry) </a:t>
            </a:r>
          </a:p>
        </p:txBody>
      </p:sp>
      <p:sp>
        <p:nvSpPr>
          <p:cNvPr id="27" name="文本框 26">
            <a:extLst>
              <a:ext uri="{FF2B5EF4-FFF2-40B4-BE49-F238E27FC236}">
                <a16:creationId xmlns:a16="http://schemas.microsoft.com/office/drawing/2014/main" id="{371C8388-12D8-DE7C-C16A-C49B0FE01FFA}"/>
              </a:ext>
            </a:extLst>
          </p:cNvPr>
          <p:cNvSpPr txBox="1"/>
          <p:nvPr/>
        </p:nvSpPr>
        <p:spPr>
          <a:xfrm>
            <a:off x="10655690" y="47703"/>
            <a:ext cx="1765495" cy="369332"/>
          </a:xfrm>
          <a:prstGeom prst="rect">
            <a:avLst/>
          </a:prstGeom>
          <a:noFill/>
        </p:spPr>
        <p:txBody>
          <a:bodyPr wrap="square">
            <a:spAutoFit/>
          </a:bodyPr>
          <a:lstStyle/>
          <a:p>
            <a:pPr algn="ctr">
              <a:spcAft>
                <a:spcPts val="1000"/>
              </a:spcAft>
            </a:pPr>
            <a:r>
              <a:rPr lang="en-GB" sz="1800" dirty="0">
                <a:latin typeface="Arial" panose="020B0604020202020204" pitchFamily="34" charset="0"/>
                <a:ea typeface="等线" panose="02010600030101010101" pitchFamily="2" charset="-122"/>
                <a:cs typeface="Arial" panose="020B0604020202020204" pitchFamily="34" charset="0"/>
              </a:rPr>
              <a:t>11/</a:t>
            </a:r>
            <a:r>
              <a:rPr lang="en-US" sz="1800" dirty="0">
                <a:latin typeface="Arial" panose="020B0604020202020204" pitchFamily="34" charset="0"/>
                <a:ea typeface="等线" panose="02010600030101010101" pitchFamily="2" charset="-122"/>
                <a:cs typeface="Arial" panose="020B0604020202020204" pitchFamily="34" charset="0"/>
              </a:rPr>
              <a:t>Nov</a:t>
            </a:r>
            <a:r>
              <a:rPr lang="en-GB" sz="1800" dirty="0">
                <a:latin typeface="Arial" panose="020B0604020202020204" pitchFamily="34" charset="0"/>
                <a:ea typeface="等线" panose="02010600030101010101" pitchFamily="2" charset="-122"/>
                <a:cs typeface="Arial" panose="020B0604020202020204" pitchFamily="34" charset="0"/>
              </a:rPr>
              <a:t>/2024</a:t>
            </a:r>
            <a:endParaRPr lang="en-GB" sz="1800" dirty="0">
              <a:effectLst/>
              <a:latin typeface="Arial" panose="020B0604020202020204" pitchFamily="34" charset="0"/>
              <a:ea typeface="等线" panose="02010600030101010101" pitchFamily="2" charset="-122"/>
              <a:cs typeface="Arial" panose="020B0604020202020204" pitchFamily="34" charset="0"/>
            </a:endParaRPr>
          </a:p>
        </p:txBody>
      </p:sp>
      <p:sp>
        <p:nvSpPr>
          <p:cNvPr id="2" name="文本框 1">
            <a:extLst>
              <a:ext uri="{FF2B5EF4-FFF2-40B4-BE49-F238E27FC236}">
                <a16:creationId xmlns:a16="http://schemas.microsoft.com/office/drawing/2014/main" id="{EB3C787F-9CF6-B51A-CED4-08D90EAE5DE6}"/>
              </a:ext>
            </a:extLst>
          </p:cNvPr>
          <p:cNvSpPr txBox="1"/>
          <p:nvPr/>
        </p:nvSpPr>
        <p:spPr>
          <a:xfrm>
            <a:off x="3413511" y="2427204"/>
            <a:ext cx="6002479" cy="400110"/>
          </a:xfrm>
          <a:prstGeom prst="rect">
            <a:avLst/>
          </a:prstGeom>
          <a:noFill/>
        </p:spPr>
        <p:txBody>
          <a:bodyPr wrap="square" rtlCol="0">
            <a:spAutoFit/>
          </a:bodyPr>
          <a:lstStyle/>
          <a:p>
            <a:pPr algn="ctr"/>
            <a:r>
              <a:rPr lang="en-GB" sz="2000" i="1" dirty="0">
                <a:solidFill>
                  <a:schemeClr val="bg1"/>
                </a:solidFill>
              </a:rPr>
              <a:t>School of Electrical and Electronic Engineering</a:t>
            </a:r>
          </a:p>
        </p:txBody>
      </p:sp>
      <p:pic>
        <p:nvPicPr>
          <p:cNvPr id="5" name="图片 4">
            <a:extLst>
              <a:ext uri="{FF2B5EF4-FFF2-40B4-BE49-F238E27FC236}">
                <a16:creationId xmlns:a16="http://schemas.microsoft.com/office/drawing/2014/main" id="{5E74F56E-66EB-2862-E697-E6424C27770A}"/>
              </a:ext>
            </a:extLst>
          </p:cNvPr>
          <p:cNvPicPr>
            <a:picLocks noChangeAspect="1"/>
          </p:cNvPicPr>
          <p:nvPr/>
        </p:nvPicPr>
        <p:blipFill>
          <a:blip r:embed="rId14"/>
          <a:stretch>
            <a:fillRect/>
          </a:stretch>
        </p:blipFill>
        <p:spPr>
          <a:xfrm>
            <a:off x="1479779" y="3817176"/>
            <a:ext cx="1765494" cy="2572306"/>
          </a:xfrm>
          <a:prstGeom prst="rect">
            <a:avLst/>
          </a:prstGeom>
        </p:spPr>
      </p:pic>
      <p:sp>
        <p:nvSpPr>
          <p:cNvPr id="4" name="文本框 22">
            <a:extLst>
              <a:ext uri="{FF2B5EF4-FFF2-40B4-BE49-F238E27FC236}">
                <a16:creationId xmlns:a16="http://schemas.microsoft.com/office/drawing/2014/main" id="{7CEC146E-C8FA-BD73-0182-63FA572AD7A0}"/>
              </a:ext>
            </a:extLst>
          </p:cNvPr>
          <p:cNvSpPr txBox="1"/>
          <p:nvPr/>
        </p:nvSpPr>
        <p:spPr>
          <a:xfrm>
            <a:off x="3047395" y="2961033"/>
            <a:ext cx="4843120" cy="923330"/>
          </a:xfrm>
          <a:prstGeom prst="rect">
            <a:avLst/>
          </a:prstGeom>
          <a:noFill/>
        </p:spPr>
        <p:txBody>
          <a:bodyPr wrap="square">
            <a:spAutoFit/>
          </a:bodyPr>
          <a:lstStyle/>
          <a:p>
            <a:r>
              <a:rPr lang="en-GB" sz="1800" b="1" dirty="0"/>
              <a:t>Supervisors : </a:t>
            </a:r>
          </a:p>
          <a:p>
            <a:r>
              <a:rPr lang="en-GB" sz="1800" dirty="0"/>
              <a:t>	Prof. </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Elaine Corbett</a:t>
            </a:r>
          </a:p>
          <a:p>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	</a:t>
            </a:r>
            <a:r>
              <a:rPr lang="en-GB" sz="1800" dirty="0"/>
              <a:t>Prof. </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Simon Kelly</a:t>
            </a:r>
          </a:p>
        </p:txBody>
      </p:sp>
      <p:sp>
        <p:nvSpPr>
          <p:cNvPr id="7" name="文本框 24">
            <a:extLst>
              <a:ext uri="{FF2B5EF4-FFF2-40B4-BE49-F238E27FC236}">
                <a16:creationId xmlns:a16="http://schemas.microsoft.com/office/drawing/2014/main" id="{0BC18B24-59A7-C49B-035E-1F394733C2BE}"/>
              </a:ext>
            </a:extLst>
          </p:cNvPr>
          <p:cNvSpPr txBox="1"/>
          <p:nvPr/>
        </p:nvSpPr>
        <p:spPr>
          <a:xfrm>
            <a:off x="6310355" y="2957568"/>
            <a:ext cx="4526217" cy="923330"/>
          </a:xfrm>
          <a:prstGeom prst="rect">
            <a:avLst/>
          </a:prstGeom>
          <a:noFill/>
        </p:spPr>
        <p:txBody>
          <a:bodyPr wrap="square">
            <a:spAutoFit/>
          </a:bodyPr>
          <a:lstStyle/>
          <a:p>
            <a:r>
              <a:rPr lang="en-IE" sz="1800" b="1" dirty="0"/>
              <a:t>RSP members</a:t>
            </a:r>
            <a:r>
              <a:rPr lang="en-GB" sz="1800" b="1" dirty="0"/>
              <a:t>: </a:t>
            </a:r>
          </a:p>
          <a:p>
            <a:r>
              <a:rPr lang="en-GB" sz="1800" dirty="0"/>
              <a:t>	Prof. </a:t>
            </a:r>
            <a:r>
              <a:rPr lang="en-GB" sz="1800" dirty="0">
                <a:solidFill>
                  <a:schemeClr val="bg2">
                    <a:lumMod val="10000"/>
                  </a:schemeClr>
                </a:solidFill>
                <a:latin typeface="Arial" panose="020B0604020202020204" pitchFamily="34" charset="0"/>
                <a:ea typeface="等线" panose="02010600030101010101" pitchFamily="2" charset="-122"/>
                <a:cs typeface="Arial" panose="020B0604020202020204" pitchFamily="34" charset="0"/>
              </a:rPr>
              <a:t>Stephen Redmond</a:t>
            </a:r>
          </a:p>
          <a:p>
            <a:r>
              <a:rPr lang="en-GB" sz="1800" b="0" i="0" dirty="0">
                <a:solidFill>
                  <a:srgbClr val="222222"/>
                </a:solidFill>
                <a:effectLst/>
                <a:latin typeface="Arial" panose="020B0604020202020204" pitchFamily="34" charset="0"/>
              </a:rPr>
              <a:t>	Prof. Emer Doheny</a:t>
            </a:r>
            <a:endParaRPr lang="en-GB" sz="2000" dirty="0"/>
          </a:p>
        </p:txBody>
      </p:sp>
    </p:spTree>
    <p:extLst>
      <p:ext uri="{BB962C8B-B14F-4D97-AF65-F5344CB8AC3E}">
        <p14:creationId xmlns:p14="http://schemas.microsoft.com/office/powerpoint/2010/main" val="1996519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3"/>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2" name="TextBox 1">
            <a:extLst>
              <a:ext uri="{FF2B5EF4-FFF2-40B4-BE49-F238E27FC236}">
                <a16:creationId xmlns:a16="http://schemas.microsoft.com/office/drawing/2014/main" id="{D0CBEBE0-594E-003D-0763-FE91AD7B5BD9}"/>
              </a:ext>
            </a:extLst>
          </p:cNvPr>
          <p:cNvSpPr txBox="1"/>
          <p:nvPr/>
        </p:nvSpPr>
        <p:spPr>
          <a:xfrm>
            <a:off x="1826406" y="250195"/>
            <a:ext cx="6161428" cy="461665"/>
          </a:xfrm>
          <a:prstGeom prst="rect">
            <a:avLst/>
          </a:prstGeom>
          <a:noFill/>
        </p:spPr>
        <p:txBody>
          <a:bodyPr wrap="square">
            <a:spAutoFit/>
          </a:bodyPr>
          <a:lstStyle/>
          <a:p>
            <a:pPr marL="457200" lvl="1"/>
            <a:r>
              <a:rPr lang="en-IE" sz="2400" b="1" dirty="0">
                <a:solidFill>
                  <a:schemeClr val="bg2">
                    <a:lumMod val="10000"/>
                  </a:schemeClr>
                </a:solidFill>
                <a:latin typeface="+mn-lt"/>
              </a:rPr>
              <a:t>Current achieve</a:t>
            </a:r>
          </a:p>
        </p:txBody>
      </p:sp>
      <p:sp>
        <p:nvSpPr>
          <p:cNvPr id="3" name="TextBox 2">
            <a:extLst>
              <a:ext uri="{FF2B5EF4-FFF2-40B4-BE49-F238E27FC236}">
                <a16:creationId xmlns:a16="http://schemas.microsoft.com/office/drawing/2014/main" id="{2C2876A0-4A00-62DB-FFF1-9B083AF9048A}"/>
              </a:ext>
            </a:extLst>
          </p:cNvPr>
          <p:cNvSpPr txBox="1"/>
          <p:nvPr/>
        </p:nvSpPr>
        <p:spPr>
          <a:xfrm>
            <a:off x="1934123" y="1337365"/>
            <a:ext cx="9351133" cy="4190314"/>
          </a:xfrm>
          <a:prstGeom prst="rect">
            <a:avLst/>
          </a:prstGeom>
          <a:noFill/>
        </p:spPr>
        <p:txBody>
          <a:bodyPr wrap="square">
            <a:spAutoFit/>
          </a:bodyPr>
          <a:lstStyle/>
          <a:p>
            <a:pPr marL="800100" indent="-342900">
              <a:lnSpc>
                <a:spcPct val="150000"/>
              </a:lnSpc>
              <a:buFont typeface="Arial" panose="020B0604020202020204" pitchFamily="34" charset="0"/>
              <a:buChar char="•"/>
            </a:pPr>
            <a:r>
              <a:rPr lang="en-US" altLang="zh-CN" sz="2000" dirty="0">
                <a:solidFill>
                  <a:schemeClr val="bg2">
                    <a:lumMod val="10000"/>
                  </a:schemeClr>
                </a:solidFill>
                <a:latin typeface="+mn-lt"/>
              </a:rPr>
              <a:t>Finished recording and analysis for </a:t>
            </a:r>
            <a:r>
              <a:rPr kumimoji="0" lang="en-IE" sz="2000" b="0" i="0" u="none" strike="noStrike" kern="1200" cap="none" spc="0" normalizeH="0" baseline="0" noProof="0" dirty="0">
                <a:ln>
                  <a:noFill/>
                </a:ln>
                <a:solidFill>
                  <a:sysClr val="windowText" lastClr="000000"/>
                </a:solidFill>
                <a:effectLst/>
                <a:uLnTx/>
                <a:uFillTx/>
                <a:latin typeface="+mn-lt"/>
                <a:ea typeface="+mj-ea"/>
                <a:cs typeface="+mj-cs"/>
              </a:rPr>
              <a:t>Polit Experiment 1 (N=7+2)</a:t>
            </a:r>
            <a:r>
              <a:rPr lang="en-US" altLang="zh-CN" sz="2000" dirty="0">
                <a:solidFill>
                  <a:schemeClr val="bg2">
                    <a:lumMod val="10000"/>
                  </a:schemeClr>
                </a:solidFill>
                <a:latin typeface="+mn-lt"/>
              </a:rPr>
              <a:t> </a:t>
            </a:r>
          </a:p>
          <a:p>
            <a:pPr marL="800100" indent="-342900">
              <a:lnSpc>
                <a:spcPct val="150000"/>
              </a:lnSpc>
              <a:buFont typeface="Arial" panose="020B0604020202020204" pitchFamily="34" charset="0"/>
              <a:buChar char="•"/>
            </a:pPr>
            <a:r>
              <a:rPr lang="en-US" altLang="zh-CN" sz="2000" dirty="0">
                <a:solidFill>
                  <a:schemeClr val="bg2">
                    <a:lumMod val="10000"/>
                  </a:schemeClr>
                </a:solidFill>
                <a:latin typeface="+mn-lt"/>
              </a:rPr>
              <a:t>Auto EEG processing pipeline – test and ready</a:t>
            </a:r>
          </a:p>
          <a:p>
            <a:pPr marL="800100" indent="-342900">
              <a:lnSpc>
                <a:spcPct val="150000"/>
              </a:lnSpc>
              <a:buFont typeface="Arial" panose="020B0604020202020204" pitchFamily="34" charset="0"/>
              <a:buChar char="•"/>
            </a:pPr>
            <a:r>
              <a:rPr lang="en-IE" sz="2000" dirty="0">
                <a:solidFill>
                  <a:schemeClr val="bg2">
                    <a:lumMod val="10000"/>
                  </a:schemeClr>
                </a:solidFill>
                <a:latin typeface="+mn-lt"/>
              </a:rPr>
              <a:t>EMG </a:t>
            </a:r>
            <a:r>
              <a:rPr lang="en-US" altLang="zh-CN" sz="2000" dirty="0">
                <a:solidFill>
                  <a:schemeClr val="bg2">
                    <a:lumMod val="10000"/>
                  </a:schemeClr>
                </a:solidFill>
                <a:latin typeface="+mn-lt"/>
              </a:rPr>
              <a:t>processing pipeline</a:t>
            </a:r>
            <a:r>
              <a:rPr lang="en-IE" altLang="zh-CN" sz="2000" dirty="0">
                <a:solidFill>
                  <a:schemeClr val="bg2">
                    <a:lumMod val="10000"/>
                  </a:schemeClr>
                </a:solidFill>
                <a:latin typeface="+mn-lt"/>
              </a:rPr>
              <a:t>:</a:t>
            </a:r>
            <a:endParaRPr lang="en-US" altLang="zh-CN" sz="2000" dirty="0">
              <a:solidFill>
                <a:schemeClr val="bg2">
                  <a:lumMod val="10000"/>
                </a:schemeClr>
              </a:solidFill>
              <a:latin typeface="+mn-lt"/>
            </a:endParaRPr>
          </a:p>
          <a:p>
            <a:pPr marL="971550" indent="-514350">
              <a:lnSpc>
                <a:spcPct val="150000"/>
              </a:lnSpc>
              <a:buFont typeface="+mj-lt"/>
              <a:buAutoNum type="romanLcPeriod"/>
            </a:pPr>
            <a:r>
              <a:rPr lang="en-US" sz="2000" kern="1200" dirty="0">
                <a:solidFill>
                  <a:sysClr val="windowText" lastClr="000000"/>
                </a:solidFill>
                <a:latin typeface="+mn-lt"/>
                <a:ea typeface="+mj-ea"/>
                <a:cs typeface="+mj-cs"/>
              </a:rPr>
              <a:t>linear envelope (ENV) (RMS method)</a:t>
            </a:r>
          </a:p>
          <a:p>
            <a:pPr marL="971550" indent="-514350">
              <a:lnSpc>
                <a:spcPct val="150000"/>
              </a:lnSpc>
              <a:buFont typeface="+mj-lt"/>
              <a:buAutoNum type="romanLcPeriod"/>
            </a:pPr>
            <a:r>
              <a:rPr kumimoji="0" lang="en-US" sz="2000" b="0" i="0" u="none" strike="noStrike" kern="1200" cap="none" spc="0" normalizeH="0" baseline="0" noProof="0" dirty="0">
                <a:ln>
                  <a:noFill/>
                </a:ln>
                <a:solidFill>
                  <a:sysClr val="windowText" lastClr="000000"/>
                </a:solidFill>
                <a:effectLst/>
                <a:uLnTx/>
                <a:uFillTx/>
                <a:latin typeface="+mn-lt"/>
                <a:ea typeface="+mj-ea"/>
                <a:cs typeface="+mj-cs"/>
              </a:rPr>
              <a:t>Fuzzy Entropy (Z-score to balance noise )</a:t>
            </a:r>
          </a:p>
          <a:p>
            <a:pPr marL="971550" indent="-514350">
              <a:lnSpc>
                <a:spcPct val="150000"/>
              </a:lnSpc>
              <a:buFont typeface="+mj-lt"/>
              <a:buAutoNum type="romanLcPeriod"/>
            </a:pPr>
            <a:r>
              <a:rPr lang="en-US" sz="2000" kern="1200" dirty="0">
                <a:solidFill>
                  <a:sysClr val="windowText" lastClr="000000"/>
                </a:solidFill>
                <a:latin typeface="+mn-lt"/>
                <a:ea typeface="+mj-ea"/>
                <a:cs typeface="+mj-cs"/>
              </a:rPr>
              <a:t>EMG valid check manual pipeline  (also for count partial burst)</a:t>
            </a:r>
          </a:p>
          <a:p>
            <a:pPr marL="800100" indent="-342900">
              <a:lnSpc>
                <a:spcPct val="150000"/>
              </a:lnSpc>
              <a:buFont typeface="Arial" panose="020B0604020202020204" pitchFamily="34" charset="0"/>
              <a:buChar char="•"/>
            </a:pPr>
            <a:r>
              <a:rPr lang="en-US" sz="2000" kern="1200" dirty="0">
                <a:solidFill>
                  <a:sysClr val="windowText" lastClr="000000"/>
                </a:solidFill>
                <a:latin typeface="+mn-lt"/>
                <a:ea typeface="+mj-ea"/>
                <a:cs typeface="+mj-cs"/>
              </a:rPr>
              <a:t>New EMG onsite Lock in addition to SL,RL</a:t>
            </a:r>
          </a:p>
          <a:p>
            <a:pPr marL="800100" indent="-342900">
              <a:lnSpc>
                <a:spcPct val="150000"/>
              </a:lnSpc>
              <a:buFont typeface="Arial" panose="020B0604020202020204" pitchFamily="34" charset="0"/>
              <a:buChar char="•"/>
            </a:pPr>
            <a:r>
              <a:rPr kumimoji="0" lang="en-US" sz="2000" b="0" i="0" u="none" strike="noStrike" kern="1200" cap="none" spc="0" normalizeH="0" baseline="0" noProof="0" dirty="0">
                <a:ln>
                  <a:noFill/>
                </a:ln>
                <a:solidFill>
                  <a:sysClr val="windowText" lastClr="000000"/>
                </a:solidFill>
                <a:effectLst/>
                <a:uLnTx/>
                <a:uFillTx/>
                <a:latin typeface="+mn-lt"/>
                <a:ea typeface="+mj-ea"/>
                <a:cs typeface="+mj-cs"/>
              </a:rPr>
              <a:t>LMM model for </a:t>
            </a:r>
            <a:r>
              <a:rPr kumimoji="0" lang="en-IE" sz="2000" b="0" i="0" u="none" strike="noStrike" kern="1200" cap="none" spc="0" normalizeH="0" baseline="0" noProof="0" dirty="0">
                <a:ln>
                  <a:noFill/>
                </a:ln>
                <a:solidFill>
                  <a:schemeClr val="bg2">
                    <a:lumMod val="10000"/>
                  </a:schemeClr>
                </a:solidFill>
                <a:effectLst/>
                <a:uLnTx/>
                <a:uFillTx/>
                <a:latin typeface="+mn-lt"/>
                <a:ea typeface="+mj-ea"/>
                <a:cs typeface="+mj-cs"/>
              </a:rPr>
              <a:t>b</a:t>
            </a:r>
            <a:r>
              <a:rPr lang="en-IE" sz="2000" dirty="0" err="1">
                <a:solidFill>
                  <a:schemeClr val="bg2">
                    <a:lumMod val="10000"/>
                  </a:schemeClr>
                </a:solidFill>
                <a:latin typeface="+mn-lt"/>
              </a:rPr>
              <a:t>ehaviour</a:t>
            </a:r>
            <a:r>
              <a:rPr lang="en-IE" sz="2000" dirty="0">
                <a:solidFill>
                  <a:schemeClr val="bg2">
                    <a:lumMod val="10000"/>
                  </a:schemeClr>
                </a:solidFill>
                <a:latin typeface="+mn-lt"/>
              </a:rPr>
              <a:t> analysis</a:t>
            </a:r>
            <a:endParaRPr lang="en-US" sz="2000" kern="1200" dirty="0">
              <a:solidFill>
                <a:sysClr val="windowText" lastClr="000000"/>
              </a:solidFill>
              <a:latin typeface="+mn-lt"/>
              <a:ea typeface="+mj-ea"/>
              <a:cs typeface="+mj-cs"/>
            </a:endParaRPr>
          </a:p>
          <a:p>
            <a:pPr marL="800100" indent="-342900">
              <a:lnSpc>
                <a:spcPct val="150000"/>
              </a:lnSpc>
              <a:buFont typeface="Arial" panose="020B0604020202020204" pitchFamily="34" charset="0"/>
              <a:buChar char="•"/>
            </a:pPr>
            <a:r>
              <a:rPr kumimoji="0" lang="en-US" sz="2000" b="0" i="0" u="none" strike="noStrike" kern="1200" cap="none" spc="0" normalizeH="0" baseline="0" noProof="0" dirty="0">
                <a:ln>
                  <a:noFill/>
                </a:ln>
                <a:solidFill>
                  <a:sysClr val="windowText" lastClr="000000"/>
                </a:solidFill>
                <a:effectLst/>
                <a:uLnTx/>
                <a:uFillTx/>
                <a:latin typeface="+mn-lt"/>
                <a:ea typeface="+mj-ea"/>
                <a:cs typeface="+mj-cs"/>
              </a:rPr>
              <a:t>‘Delta’ </a:t>
            </a:r>
            <a:r>
              <a:rPr lang="en-US" sz="2000" kern="1200" dirty="0">
                <a:solidFill>
                  <a:sysClr val="windowText" lastClr="000000"/>
                </a:solidFill>
                <a:latin typeface="+mn-lt"/>
                <a:ea typeface="+mj-ea"/>
                <a:cs typeface="+mj-cs"/>
              </a:rPr>
              <a:t>– LRP</a:t>
            </a:r>
          </a:p>
        </p:txBody>
      </p:sp>
      <p:pic>
        <p:nvPicPr>
          <p:cNvPr id="5" name="Picture 4">
            <a:extLst>
              <a:ext uri="{FF2B5EF4-FFF2-40B4-BE49-F238E27FC236}">
                <a16:creationId xmlns:a16="http://schemas.microsoft.com/office/drawing/2014/main" id="{16BEFB8C-F81A-71F1-7B4D-3B5AB2C5690C}"/>
              </a:ext>
            </a:extLst>
          </p:cNvPr>
          <p:cNvPicPr>
            <a:picLocks noChangeAspect="1"/>
          </p:cNvPicPr>
          <p:nvPr/>
        </p:nvPicPr>
        <p:blipFill>
          <a:blip r:embed="rId11"/>
          <a:stretch>
            <a:fillRect/>
          </a:stretch>
        </p:blipFill>
        <p:spPr>
          <a:xfrm>
            <a:off x="10365594" y="72919"/>
            <a:ext cx="1765926" cy="3353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9">
          <a:extLst>
            <a:ext uri="{FF2B5EF4-FFF2-40B4-BE49-F238E27FC236}">
              <a16:creationId xmlns:a16="http://schemas.microsoft.com/office/drawing/2014/main" id="{E1E1D5F9-E571-2879-2E6E-949719188913}"/>
            </a:ext>
          </a:extLst>
        </p:cNvPr>
        <p:cNvGrpSpPr/>
        <p:nvPr/>
      </p:nvGrpSpPr>
      <p:grpSpPr>
        <a:xfrm>
          <a:off x="0" y="0"/>
          <a:ext cx="0" cy="0"/>
          <a:chOff x="0" y="0"/>
          <a:chExt cx="0" cy="0"/>
        </a:xfrm>
      </p:grpSpPr>
      <p:sp>
        <p:nvSpPr>
          <p:cNvPr id="430" name="Google Shape;430;p13">
            <a:extLst>
              <a:ext uri="{FF2B5EF4-FFF2-40B4-BE49-F238E27FC236}">
                <a16:creationId xmlns:a16="http://schemas.microsoft.com/office/drawing/2014/main" id="{78CD69CC-A050-1E78-B872-77B35D189123}"/>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D7A2C1D2-13B7-8614-0C2E-445AD6832B4D}"/>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C23C0277-FF8A-9862-0FC4-47843084AE90}"/>
              </a:ext>
            </a:extLst>
          </p:cNvPr>
          <p:cNvPicPr preferRelativeResize="0"/>
          <p:nvPr/>
        </p:nvPicPr>
        <p:blipFill rotWithShape="1">
          <a:blip r:embed="rId3">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7FF3F0B3-1A4C-27EC-494D-C02168BA5BAF}"/>
              </a:ext>
            </a:extLst>
          </p:cNvPr>
          <p:cNvPicPr preferRelativeResize="0"/>
          <p:nvPr/>
        </p:nvPicPr>
        <p:blipFill rotWithShape="1">
          <a:blip r:embed="rId4">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F480FA1A-B988-273C-17BB-6ED35BF2E0FC}"/>
              </a:ext>
            </a:extLst>
          </p:cNvPr>
          <p:cNvPicPr preferRelativeResize="0"/>
          <p:nvPr/>
        </p:nvPicPr>
        <p:blipFill rotWithShape="1">
          <a:blip r:embed="rId5">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D1D6A601-892B-70CD-78A8-C7170273E160}"/>
              </a:ext>
            </a:extLst>
          </p:cNvPr>
          <p:cNvPicPr preferRelativeResize="0"/>
          <p:nvPr/>
        </p:nvPicPr>
        <p:blipFill rotWithShape="1">
          <a:blip r:embed="rId6">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47353926-57B5-026A-7F7C-F11B57250543}"/>
              </a:ext>
            </a:extLst>
          </p:cNvPr>
          <p:cNvPicPr preferRelativeResize="0"/>
          <p:nvPr/>
        </p:nvPicPr>
        <p:blipFill rotWithShape="1">
          <a:blip r:embed="rId7">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DE12F2D3-C69D-548A-0926-F5B6552F12E8}"/>
              </a:ext>
            </a:extLst>
          </p:cNvPr>
          <p:cNvPicPr preferRelativeResize="0"/>
          <p:nvPr/>
        </p:nvPicPr>
        <p:blipFill rotWithShape="1">
          <a:blip r:embed="rId8">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0EC8E68C-C8BB-4E7A-BAB2-4712910E43F7}"/>
              </a:ext>
            </a:extLst>
          </p:cNvPr>
          <p:cNvPicPr preferRelativeResize="0"/>
          <p:nvPr/>
        </p:nvPicPr>
        <p:blipFill rotWithShape="1">
          <a:blip r:embed="rId9">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8F278EAC-56C5-2EAF-0BD4-702E8D631214}"/>
              </a:ext>
            </a:extLst>
          </p:cNvPr>
          <p:cNvPicPr preferRelativeResize="0"/>
          <p:nvPr/>
        </p:nvPicPr>
        <p:blipFill rotWithShape="1">
          <a:blip r:embed="rId10">
            <a:alphaModFix/>
          </a:blip>
          <a:srcRect/>
          <a:stretch/>
        </p:blipFill>
        <p:spPr>
          <a:xfrm>
            <a:off x="233677" y="5241019"/>
            <a:ext cx="753509" cy="753509"/>
          </a:xfrm>
          <a:prstGeom prst="rect">
            <a:avLst/>
          </a:prstGeom>
          <a:noFill/>
          <a:ln>
            <a:noFill/>
          </a:ln>
        </p:spPr>
      </p:pic>
      <p:sp>
        <p:nvSpPr>
          <p:cNvPr id="2" name="Title 1">
            <a:extLst>
              <a:ext uri="{FF2B5EF4-FFF2-40B4-BE49-F238E27FC236}">
                <a16:creationId xmlns:a16="http://schemas.microsoft.com/office/drawing/2014/main" id="{CECC2495-5D70-B16B-4530-E75424A9C739}"/>
              </a:ext>
            </a:extLst>
          </p:cNvPr>
          <p:cNvSpPr txBox="1">
            <a:spLocks/>
          </p:cNvSpPr>
          <p:nvPr/>
        </p:nvSpPr>
        <p:spPr>
          <a:xfrm>
            <a:off x="1863797" y="109066"/>
            <a:ext cx="7552689" cy="8121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2400" b="1" i="0" u="none" strike="noStrike" kern="1200" cap="none" spc="0" normalizeH="0" baseline="0" noProof="0" dirty="0">
                <a:ln>
                  <a:noFill/>
                </a:ln>
                <a:solidFill>
                  <a:sysClr val="windowText" lastClr="000000"/>
                </a:solidFill>
                <a:effectLst/>
                <a:uLnTx/>
                <a:uFillTx/>
                <a:latin typeface="+mn-lt"/>
                <a:ea typeface="+mj-ea"/>
                <a:cs typeface="+mj-cs"/>
              </a:rPr>
              <a:t>Pilot Experiment (N=7+2)</a:t>
            </a:r>
          </a:p>
        </p:txBody>
      </p:sp>
      <p:grpSp>
        <p:nvGrpSpPr>
          <p:cNvPr id="3" name="Group 2">
            <a:extLst>
              <a:ext uri="{FF2B5EF4-FFF2-40B4-BE49-F238E27FC236}">
                <a16:creationId xmlns:a16="http://schemas.microsoft.com/office/drawing/2014/main" id="{C16C80ED-E948-E71A-C111-FE1D450664A3}"/>
              </a:ext>
            </a:extLst>
          </p:cNvPr>
          <p:cNvGrpSpPr/>
          <p:nvPr/>
        </p:nvGrpSpPr>
        <p:grpSpPr>
          <a:xfrm>
            <a:off x="2050108" y="1021606"/>
            <a:ext cx="9597719" cy="5470155"/>
            <a:chOff x="2236819" y="1021606"/>
            <a:chExt cx="8113216" cy="4728435"/>
          </a:xfrm>
        </p:grpSpPr>
        <p:pic>
          <p:nvPicPr>
            <p:cNvPr id="4" name="Picture 3">
              <a:extLst>
                <a:ext uri="{FF2B5EF4-FFF2-40B4-BE49-F238E27FC236}">
                  <a16:creationId xmlns:a16="http://schemas.microsoft.com/office/drawing/2014/main" id="{792293C3-0B55-1774-FDA1-ED8B73D12C1F}"/>
                </a:ext>
              </a:extLst>
            </p:cNvPr>
            <p:cNvPicPr>
              <a:picLocks noChangeAspect="1"/>
            </p:cNvPicPr>
            <p:nvPr/>
          </p:nvPicPr>
          <p:blipFill>
            <a:blip r:embed="rId11"/>
            <a:stretch>
              <a:fillRect/>
            </a:stretch>
          </p:blipFill>
          <p:spPr>
            <a:xfrm>
              <a:off x="2236819" y="1021606"/>
              <a:ext cx="8113216" cy="4728435"/>
            </a:xfrm>
            <a:prstGeom prst="rect">
              <a:avLst/>
            </a:prstGeom>
          </p:spPr>
        </p:pic>
        <p:pic>
          <p:nvPicPr>
            <p:cNvPr id="5" name="Picture 4">
              <a:extLst>
                <a:ext uri="{FF2B5EF4-FFF2-40B4-BE49-F238E27FC236}">
                  <a16:creationId xmlns:a16="http://schemas.microsoft.com/office/drawing/2014/main" id="{A46C59C2-6AE9-84CC-4D82-804B7F4A1773}"/>
                </a:ext>
              </a:extLst>
            </p:cNvPr>
            <p:cNvPicPr>
              <a:picLocks noChangeAspect="1"/>
            </p:cNvPicPr>
            <p:nvPr/>
          </p:nvPicPr>
          <p:blipFill>
            <a:blip r:embed="rId12"/>
            <a:stretch>
              <a:fillRect/>
            </a:stretch>
          </p:blipFill>
          <p:spPr>
            <a:xfrm>
              <a:off x="7884452" y="4276344"/>
              <a:ext cx="924427" cy="587844"/>
            </a:xfrm>
            <a:prstGeom prst="rect">
              <a:avLst/>
            </a:prstGeom>
          </p:spPr>
        </p:pic>
        <p:sp>
          <p:nvSpPr>
            <p:cNvPr id="6" name="TextBox 5">
              <a:extLst>
                <a:ext uri="{FF2B5EF4-FFF2-40B4-BE49-F238E27FC236}">
                  <a16:creationId xmlns:a16="http://schemas.microsoft.com/office/drawing/2014/main" id="{CE0163FB-16B0-4A4E-208C-6A87BEAAE794}"/>
                </a:ext>
              </a:extLst>
            </p:cNvPr>
            <p:cNvSpPr txBox="1"/>
            <p:nvPr/>
          </p:nvSpPr>
          <p:spPr>
            <a:xfrm>
              <a:off x="6199871" y="4024120"/>
              <a:ext cx="4150164" cy="1169551"/>
            </a:xfrm>
            <a:prstGeom prst="rect">
              <a:avLst/>
            </a:prstGeom>
            <a:noFill/>
          </p:spPr>
          <p:txBody>
            <a:bodyPr wrap="square">
              <a:spAutoFit/>
            </a:bodyPr>
            <a:lstStyle/>
            <a:p>
              <a:pPr marL="800100" lvl="1" indent="-342900">
                <a:buClr>
                  <a:schemeClr val="tx2"/>
                </a:buClr>
                <a:buFont typeface="Arial" panose="020B0604020202020204" pitchFamily="34" charset="0"/>
                <a:buChar char="•"/>
              </a:pPr>
              <a:r>
                <a:rPr lang="en-IE" dirty="0">
                  <a:solidFill>
                    <a:schemeClr val="tx1"/>
                  </a:solidFill>
                </a:rPr>
                <a:t>Training section (real-time feedback)</a:t>
              </a:r>
            </a:p>
            <a:p>
              <a:pPr marL="800100" lvl="1" indent="-342900">
                <a:buClr>
                  <a:schemeClr val="tx2"/>
                </a:buClr>
                <a:buFont typeface="Arial" panose="020B0604020202020204" pitchFamily="34" charset="0"/>
                <a:buChar char="•"/>
              </a:pPr>
              <a:r>
                <a:rPr lang="en-IE" dirty="0">
                  <a:solidFill>
                    <a:schemeClr val="tx1"/>
                  </a:solidFill>
                </a:rPr>
                <a:t>10 min  EMG calibration</a:t>
              </a:r>
            </a:p>
            <a:p>
              <a:pPr marL="800100" lvl="1" indent="-342900">
                <a:buClr>
                  <a:schemeClr val="tx2"/>
                </a:buClr>
                <a:buFont typeface="Arial" panose="020B0604020202020204" pitchFamily="34" charset="0"/>
                <a:buChar char="•"/>
              </a:pPr>
              <a:r>
                <a:rPr lang="en-IE" dirty="0">
                  <a:solidFill>
                    <a:schemeClr val="tx1"/>
                  </a:solidFill>
                </a:rPr>
                <a:t>15 min for force control training (20%)</a:t>
              </a:r>
            </a:p>
            <a:p>
              <a:pPr marL="800100" lvl="1" indent="-342900">
                <a:buClr>
                  <a:schemeClr val="tx2"/>
                </a:buClr>
                <a:buFont typeface="Arial" panose="020B0604020202020204" pitchFamily="34" charset="0"/>
                <a:buChar char="•"/>
              </a:pPr>
              <a:r>
                <a:rPr lang="en-IE" dirty="0">
                  <a:solidFill>
                    <a:schemeClr val="tx1"/>
                  </a:solidFill>
                </a:rPr>
                <a:t>15 min for contrast discrimination task  learning</a:t>
              </a:r>
            </a:p>
          </p:txBody>
        </p:sp>
      </p:grpSp>
      <p:pic>
        <p:nvPicPr>
          <p:cNvPr id="8" name="Picture 7">
            <a:extLst>
              <a:ext uri="{FF2B5EF4-FFF2-40B4-BE49-F238E27FC236}">
                <a16:creationId xmlns:a16="http://schemas.microsoft.com/office/drawing/2014/main" id="{451E410A-86C7-E7DA-CAEA-7E09F99F3698}"/>
              </a:ext>
            </a:extLst>
          </p:cNvPr>
          <p:cNvPicPr>
            <a:picLocks noChangeAspect="1"/>
          </p:cNvPicPr>
          <p:nvPr/>
        </p:nvPicPr>
        <p:blipFill>
          <a:blip r:embed="rId13"/>
          <a:stretch>
            <a:fillRect/>
          </a:stretch>
        </p:blipFill>
        <p:spPr>
          <a:xfrm>
            <a:off x="10365594" y="72919"/>
            <a:ext cx="1765926" cy="335348"/>
          </a:xfrm>
          <a:prstGeom prst="rect">
            <a:avLst/>
          </a:prstGeom>
        </p:spPr>
      </p:pic>
    </p:spTree>
    <p:extLst>
      <p:ext uri="{BB962C8B-B14F-4D97-AF65-F5344CB8AC3E}">
        <p14:creationId xmlns:p14="http://schemas.microsoft.com/office/powerpoint/2010/main" val="1322453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a:extLst>
            <a:ext uri="{FF2B5EF4-FFF2-40B4-BE49-F238E27FC236}">
              <a16:creationId xmlns:a16="http://schemas.microsoft.com/office/drawing/2014/main" id="{D8547107-38FF-1110-4BC8-E6C9F01639CF}"/>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BDAD0BB8-2FB0-AD8A-77E9-432C0938A6F1}"/>
              </a:ext>
            </a:extLst>
          </p:cNvPr>
          <p:cNvGrpSpPr/>
          <p:nvPr/>
        </p:nvGrpSpPr>
        <p:grpSpPr>
          <a:xfrm>
            <a:off x="1314560" y="77075"/>
            <a:ext cx="7682407" cy="6573606"/>
            <a:chOff x="1314560" y="77075"/>
            <a:chExt cx="7682407" cy="6573606"/>
          </a:xfrm>
        </p:grpSpPr>
        <p:grpSp>
          <p:nvGrpSpPr>
            <p:cNvPr id="2" name="Group 1">
              <a:extLst>
                <a:ext uri="{FF2B5EF4-FFF2-40B4-BE49-F238E27FC236}">
                  <a16:creationId xmlns:a16="http://schemas.microsoft.com/office/drawing/2014/main" id="{6486C127-E434-AF7A-C6F6-EE8EA175D41F}"/>
                </a:ext>
              </a:extLst>
            </p:cNvPr>
            <p:cNvGrpSpPr/>
            <p:nvPr/>
          </p:nvGrpSpPr>
          <p:grpSpPr>
            <a:xfrm>
              <a:off x="1314560" y="77075"/>
              <a:ext cx="7682407" cy="6573606"/>
              <a:chOff x="418885" y="0"/>
              <a:chExt cx="7075108" cy="5947846"/>
            </a:xfrm>
          </p:grpSpPr>
          <p:pic>
            <p:nvPicPr>
              <p:cNvPr id="3" name="Picture 2">
                <a:extLst>
                  <a:ext uri="{FF2B5EF4-FFF2-40B4-BE49-F238E27FC236}">
                    <a16:creationId xmlns:a16="http://schemas.microsoft.com/office/drawing/2014/main" id="{CDFE4C72-99B1-EC6D-E376-B99FBE2DEB5A}"/>
                  </a:ext>
                </a:extLst>
              </p:cNvPr>
              <p:cNvPicPr>
                <a:picLocks noChangeAspect="1"/>
              </p:cNvPicPr>
              <p:nvPr/>
            </p:nvPicPr>
            <p:blipFill>
              <a:blip r:embed="rId3"/>
              <a:stretch>
                <a:fillRect/>
              </a:stretch>
            </p:blipFill>
            <p:spPr>
              <a:xfrm>
                <a:off x="418885" y="0"/>
                <a:ext cx="7075108" cy="4406328"/>
              </a:xfrm>
              <a:prstGeom prst="rect">
                <a:avLst/>
              </a:prstGeom>
            </p:spPr>
          </p:pic>
          <p:pic>
            <p:nvPicPr>
              <p:cNvPr id="4" name="Picture 3">
                <a:extLst>
                  <a:ext uri="{FF2B5EF4-FFF2-40B4-BE49-F238E27FC236}">
                    <a16:creationId xmlns:a16="http://schemas.microsoft.com/office/drawing/2014/main" id="{6C642E67-BC8B-ADE4-06DB-C9AFF5EDB949}"/>
                  </a:ext>
                </a:extLst>
              </p:cNvPr>
              <p:cNvPicPr>
                <a:picLocks noChangeAspect="1"/>
              </p:cNvPicPr>
              <p:nvPr/>
            </p:nvPicPr>
            <p:blipFill>
              <a:blip r:embed="rId4"/>
              <a:srcRect t="3751" r="563" b="-1"/>
              <a:stretch/>
            </p:blipFill>
            <p:spPr>
              <a:xfrm>
                <a:off x="729362" y="4454507"/>
                <a:ext cx="6508079" cy="1245141"/>
              </a:xfrm>
              <a:prstGeom prst="rect">
                <a:avLst/>
              </a:prstGeom>
            </p:spPr>
          </p:pic>
          <p:cxnSp>
            <p:nvCxnSpPr>
              <p:cNvPr id="5" name="Straight Connector 4">
                <a:extLst>
                  <a:ext uri="{FF2B5EF4-FFF2-40B4-BE49-F238E27FC236}">
                    <a16:creationId xmlns:a16="http://schemas.microsoft.com/office/drawing/2014/main" id="{90009D53-EB25-67F6-2D07-DCFBFB6F6D45}"/>
                  </a:ext>
                </a:extLst>
              </p:cNvPr>
              <p:cNvCxnSpPr>
                <a:cxnSpLocks/>
              </p:cNvCxnSpPr>
              <p:nvPr/>
            </p:nvCxnSpPr>
            <p:spPr>
              <a:xfrm flipV="1">
                <a:off x="766255" y="5690058"/>
                <a:ext cx="6508079" cy="959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2ACA7E4-2334-6C08-9705-A15BF31CAA28}"/>
                  </a:ext>
                </a:extLst>
              </p:cNvPr>
              <p:cNvSpPr txBox="1"/>
              <p:nvPr/>
            </p:nvSpPr>
            <p:spPr>
              <a:xfrm>
                <a:off x="692469" y="5699648"/>
                <a:ext cx="971729" cy="230832"/>
              </a:xfrm>
              <a:prstGeom prst="rect">
                <a:avLst/>
              </a:prstGeom>
              <a:noFill/>
            </p:spPr>
            <p:txBody>
              <a:bodyPr wrap="square" rtlCol="0">
                <a:spAutoFit/>
              </a:bodyPr>
              <a:lstStyle/>
              <a:p>
                <a:r>
                  <a:rPr lang="en-IE" sz="900" dirty="0"/>
                  <a:t>0.1s</a:t>
                </a:r>
              </a:p>
            </p:txBody>
          </p:sp>
          <p:sp>
            <p:nvSpPr>
              <p:cNvPr id="7" name="TextBox 6">
                <a:extLst>
                  <a:ext uri="{FF2B5EF4-FFF2-40B4-BE49-F238E27FC236}">
                    <a16:creationId xmlns:a16="http://schemas.microsoft.com/office/drawing/2014/main" id="{D35B7F40-F56A-25D5-FD80-F068615EF486}"/>
                  </a:ext>
                </a:extLst>
              </p:cNvPr>
              <p:cNvSpPr txBox="1"/>
              <p:nvPr/>
            </p:nvSpPr>
            <p:spPr>
              <a:xfrm>
                <a:off x="1299514" y="5709238"/>
                <a:ext cx="971729" cy="230832"/>
              </a:xfrm>
              <a:prstGeom prst="rect">
                <a:avLst/>
              </a:prstGeom>
              <a:noFill/>
            </p:spPr>
            <p:txBody>
              <a:bodyPr wrap="square" rtlCol="0">
                <a:spAutoFit/>
              </a:bodyPr>
              <a:lstStyle/>
              <a:p>
                <a:r>
                  <a:rPr lang="en-IE" sz="900" dirty="0"/>
                  <a:t>0.6s</a:t>
                </a:r>
              </a:p>
            </p:txBody>
          </p:sp>
          <p:sp>
            <p:nvSpPr>
              <p:cNvPr id="8" name="TextBox 7">
                <a:extLst>
                  <a:ext uri="{FF2B5EF4-FFF2-40B4-BE49-F238E27FC236}">
                    <a16:creationId xmlns:a16="http://schemas.microsoft.com/office/drawing/2014/main" id="{8A9BD3E4-3F54-5AC6-3F43-1982F63077D4}"/>
                  </a:ext>
                </a:extLst>
              </p:cNvPr>
              <p:cNvSpPr txBox="1"/>
              <p:nvPr/>
            </p:nvSpPr>
            <p:spPr>
              <a:xfrm>
                <a:off x="2392423" y="5709238"/>
                <a:ext cx="971729" cy="230832"/>
              </a:xfrm>
              <a:prstGeom prst="rect">
                <a:avLst/>
              </a:prstGeom>
              <a:noFill/>
            </p:spPr>
            <p:txBody>
              <a:bodyPr wrap="square" rtlCol="0">
                <a:spAutoFit/>
              </a:bodyPr>
              <a:lstStyle/>
              <a:p>
                <a:r>
                  <a:rPr lang="en-IE" sz="900" dirty="0"/>
                  <a:t>0.6s</a:t>
                </a:r>
              </a:p>
            </p:txBody>
          </p:sp>
          <p:sp>
            <p:nvSpPr>
              <p:cNvPr id="9" name="TextBox 8">
                <a:extLst>
                  <a:ext uri="{FF2B5EF4-FFF2-40B4-BE49-F238E27FC236}">
                    <a16:creationId xmlns:a16="http://schemas.microsoft.com/office/drawing/2014/main" id="{90916B3F-063D-E5AD-6278-3845F111CC4A}"/>
                  </a:ext>
                </a:extLst>
              </p:cNvPr>
              <p:cNvSpPr txBox="1"/>
              <p:nvPr/>
            </p:nvSpPr>
            <p:spPr>
              <a:xfrm>
                <a:off x="5014301" y="4824440"/>
                <a:ext cx="971729" cy="230832"/>
              </a:xfrm>
              <a:prstGeom prst="rect">
                <a:avLst/>
              </a:prstGeom>
              <a:noFill/>
            </p:spPr>
            <p:txBody>
              <a:bodyPr wrap="square" rtlCol="0">
                <a:spAutoFit/>
              </a:bodyPr>
              <a:lstStyle/>
              <a:p>
                <a:r>
                  <a:rPr lang="en-IE" sz="900" dirty="0"/>
                  <a:t>0.8s – 2s</a:t>
                </a:r>
              </a:p>
            </p:txBody>
          </p:sp>
          <p:cxnSp>
            <p:nvCxnSpPr>
              <p:cNvPr id="10" name="Straight Arrow Connector 9">
                <a:extLst>
                  <a:ext uri="{FF2B5EF4-FFF2-40B4-BE49-F238E27FC236}">
                    <a16:creationId xmlns:a16="http://schemas.microsoft.com/office/drawing/2014/main" id="{CDDB029D-9B72-265D-2896-444EFDD60554}"/>
                  </a:ext>
                </a:extLst>
              </p:cNvPr>
              <p:cNvCxnSpPr>
                <a:cxnSpLocks/>
              </p:cNvCxnSpPr>
              <p:nvPr/>
            </p:nvCxnSpPr>
            <p:spPr>
              <a:xfrm>
                <a:off x="3228354" y="5071980"/>
                <a:ext cx="3771263" cy="142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53E2C82-314D-51CA-713A-A9205A268092}"/>
                  </a:ext>
                </a:extLst>
              </p:cNvPr>
              <p:cNvSpPr txBox="1"/>
              <p:nvPr/>
            </p:nvSpPr>
            <p:spPr>
              <a:xfrm>
                <a:off x="2791162" y="4928318"/>
                <a:ext cx="971729" cy="230832"/>
              </a:xfrm>
              <a:prstGeom prst="rect">
                <a:avLst/>
              </a:prstGeom>
              <a:noFill/>
            </p:spPr>
            <p:txBody>
              <a:bodyPr wrap="square" rtlCol="0">
                <a:spAutoFit/>
              </a:bodyPr>
              <a:lstStyle/>
              <a:p>
                <a:r>
                  <a:rPr lang="en-IE" sz="900" b="1" dirty="0"/>
                  <a:t>EVon</a:t>
                </a:r>
              </a:p>
            </p:txBody>
          </p:sp>
          <p:sp>
            <p:nvSpPr>
              <p:cNvPr id="12" name="TextBox 11">
                <a:extLst>
                  <a:ext uri="{FF2B5EF4-FFF2-40B4-BE49-F238E27FC236}">
                    <a16:creationId xmlns:a16="http://schemas.microsoft.com/office/drawing/2014/main" id="{29697780-2584-9E72-609D-CF64A8E92B49}"/>
                  </a:ext>
                </a:extLst>
              </p:cNvPr>
              <p:cNvSpPr txBox="1"/>
              <p:nvPr/>
            </p:nvSpPr>
            <p:spPr>
              <a:xfrm>
                <a:off x="3147893" y="5177214"/>
                <a:ext cx="971729" cy="230832"/>
              </a:xfrm>
              <a:prstGeom prst="rect">
                <a:avLst/>
              </a:prstGeom>
              <a:noFill/>
            </p:spPr>
            <p:txBody>
              <a:bodyPr wrap="square" rtlCol="0">
                <a:spAutoFit/>
              </a:bodyPr>
              <a:lstStyle/>
              <a:p>
                <a:r>
                  <a:rPr lang="en-IE" sz="900" b="1" dirty="0"/>
                  <a:t>RT</a:t>
                </a:r>
              </a:p>
            </p:txBody>
          </p:sp>
          <p:cxnSp>
            <p:nvCxnSpPr>
              <p:cNvPr id="13" name="Straight Arrow Connector 12">
                <a:extLst>
                  <a:ext uri="{FF2B5EF4-FFF2-40B4-BE49-F238E27FC236}">
                    <a16:creationId xmlns:a16="http://schemas.microsoft.com/office/drawing/2014/main" id="{21FF6956-2A60-3923-5FF9-5688B2104ACA}"/>
                  </a:ext>
                </a:extLst>
              </p:cNvPr>
              <p:cNvCxnSpPr>
                <a:cxnSpLocks/>
              </p:cNvCxnSpPr>
              <p:nvPr/>
            </p:nvCxnSpPr>
            <p:spPr>
              <a:xfrm>
                <a:off x="3458373" y="5309487"/>
                <a:ext cx="256951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6FE221-8FE4-748A-42F5-1F52103254FB}"/>
                  </a:ext>
                </a:extLst>
              </p:cNvPr>
              <p:cNvSpPr txBox="1"/>
              <p:nvPr/>
            </p:nvSpPr>
            <p:spPr>
              <a:xfrm>
                <a:off x="4051511" y="5112979"/>
                <a:ext cx="971729" cy="230832"/>
              </a:xfrm>
              <a:prstGeom prst="rect">
                <a:avLst/>
              </a:prstGeom>
              <a:noFill/>
            </p:spPr>
            <p:txBody>
              <a:bodyPr wrap="square" rtlCol="0">
                <a:spAutoFit/>
              </a:bodyPr>
              <a:lstStyle/>
              <a:p>
                <a:r>
                  <a:rPr lang="en-IE" sz="900" dirty="0"/>
                  <a:t>0.2s – 1.5s</a:t>
                </a:r>
              </a:p>
            </p:txBody>
          </p:sp>
          <p:cxnSp>
            <p:nvCxnSpPr>
              <p:cNvPr id="15" name="Straight Arrow Connector 14">
                <a:extLst>
                  <a:ext uri="{FF2B5EF4-FFF2-40B4-BE49-F238E27FC236}">
                    <a16:creationId xmlns:a16="http://schemas.microsoft.com/office/drawing/2014/main" id="{A0840F59-1A35-5D34-D0D5-DC3F3096A478}"/>
                  </a:ext>
                </a:extLst>
              </p:cNvPr>
              <p:cNvCxnSpPr>
                <a:cxnSpLocks/>
              </p:cNvCxnSpPr>
              <p:nvPr/>
            </p:nvCxnSpPr>
            <p:spPr>
              <a:xfrm>
                <a:off x="6053998" y="5518080"/>
                <a:ext cx="3780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389645A-4D4B-1602-C575-F6C670B03A05}"/>
                  </a:ext>
                </a:extLst>
              </p:cNvPr>
              <p:cNvSpPr txBox="1"/>
              <p:nvPr/>
            </p:nvSpPr>
            <p:spPr>
              <a:xfrm>
                <a:off x="6027888" y="5281630"/>
                <a:ext cx="971729" cy="230832"/>
              </a:xfrm>
              <a:prstGeom prst="rect">
                <a:avLst/>
              </a:prstGeom>
              <a:noFill/>
            </p:spPr>
            <p:txBody>
              <a:bodyPr wrap="square" rtlCol="0">
                <a:spAutoFit/>
              </a:bodyPr>
              <a:lstStyle/>
              <a:p>
                <a:r>
                  <a:rPr lang="en-IE" sz="900" dirty="0"/>
                  <a:t>0.2s</a:t>
                </a:r>
              </a:p>
            </p:txBody>
          </p:sp>
          <p:sp>
            <p:nvSpPr>
              <p:cNvPr id="17" name="TextBox 16">
                <a:extLst>
                  <a:ext uri="{FF2B5EF4-FFF2-40B4-BE49-F238E27FC236}">
                    <a16:creationId xmlns:a16="http://schemas.microsoft.com/office/drawing/2014/main" id="{6632C716-4FA4-74E5-15E8-EB9D192AF05F}"/>
                  </a:ext>
                </a:extLst>
              </p:cNvPr>
              <p:cNvSpPr txBox="1"/>
              <p:nvPr/>
            </p:nvSpPr>
            <p:spPr>
              <a:xfrm>
                <a:off x="5610135" y="5378248"/>
                <a:ext cx="971729" cy="230832"/>
              </a:xfrm>
              <a:prstGeom prst="rect">
                <a:avLst/>
              </a:prstGeom>
              <a:noFill/>
            </p:spPr>
            <p:txBody>
              <a:bodyPr wrap="square" rtlCol="0">
                <a:spAutoFit/>
              </a:bodyPr>
              <a:lstStyle/>
              <a:p>
                <a:r>
                  <a:rPr lang="en-IE" sz="900" b="1" dirty="0"/>
                  <a:t>EVoff</a:t>
                </a:r>
              </a:p>
            </p:txBody>
          </p:sp>
          <p:sp>
            <p:nvSpPr>
              <p:cNvPr id="18" name="TextBox 17">
                <a:extLst>
                  <a:ext uri="{FF2B5EF4-FFF2-40B4-BE49-F238E27FC236}">
                    <a16:creationId xmlns:a16="http://schemas.microsoft.com/office/drawing/2014/main" id="{7766580C-CF03-A6D3-88B0-114D82A6BBA4}"/>
                  </a:ext>
                </a:extLst>
              </p:cNvPr>
              <p:cNvSpPr txBox="1"/>
              <p:nvPr/>
            </p:nvSpPr>
            <p:spPr>
              <a:xfrm>
                <a:off x="3748415" y="5714879"/>
                <a:ext cx="971729" cy="230832"/>
              </a:xfrm>
              <a:prstGeom prst="rect">
                <a:avLst/>
              </a:prstGeom>
              <a:noFill/>
            </p:spPr>
            <p:txBody>
              <a:bodyPr wrap="square" rtlCol="0">
                <a:spAutoFit/>
              </a:bodyPr>
              <a:lstStyle/>
              <a:p>
                <a:r>
                  <a:rPr lang="en-IE" sz="900" dirty="0"/>
                  <a:t>0.8s</a:t>
                </a:r>
              </a:p>
            </p:txBody>
          </p:sp>
          <p:sp>
            <p:nvSpPr>
              <p:cNvPr id="19" name="TextBox 18">
                <a:extLst>
                  <a:ext uri="{FF2B5EF4-FFF2-40B4-BE49-F238E27FC236}">
                    <a16:creationId xmlns:a16="http://schemas.microsoft.com/office/drawing/2014/main" id="{48D66609-21B3-CDA9-9D4F-2055787CD315}"/>
                  </a:ext>
                </a:extLst>
              </p:cNvPr>
              <p:cNvSpPr txBox="1"/>
              <p:nvPr/>
            </p:nvSpPr>
            <p:spPr>
              <a:xfrm>
                <a:off x="5104407" y="5717014"/>
                <a:ext cx="971729" cy="230832"/>
              </a:xfrm>
              <a:prstGeom prst="rect">
                <a:avLst/>
              </a:prstGeom>
              <a:noFill/>
            </p:spPr>
            <p:txBody>
              <a:bodyPr wrap="square" rtlCol="0">
                <a:spAutoFit/>
              </a:bodyPr>
              <a:lstStyle/>
              <a:p>
                <a:r>
                  <a:rPr lang="en-IE" sz="900" dirty="0"/>
                  <a:t>0.7s</a:t>
                </a:r>
              </a:p>
            </p:txBody>
          </p:sp>
          <p:sp>
            <p:nvSpPr>
              <p:cNvPr id="20" name="TextBox 19">
                <a:extLst>
                  <a:ext uri="{FF2B5EF4-FFF2-40B4-BE49-F238E27FC236}">
                    <a16:creationId xmlns:a16="http://schemas.microsoft.com/office/drawing/2014/main" id="{65B4C21A-1D51-D6EB-82F7-E247F85E8585}"/>
                  </a:ext>
                </a:extLst>
              </p:cNvPr>
              <p:cNvSpPr txBox="1"/>
              <p:nvPr/>
            </p:nvSpPr>
            <p:spPr>
              <a:xfrm>
                <a:off x="6432018" y="5717014"/>
                <a:ext cx="971729" cy="230832"/>
              </a:xfrm>
              <a:prstGeom prst="rect">
                <a:avLst/>
              </a:prstGeom>
              <a:noFill/>
            </p:spPr>
            <p:txBody>
              <a:bodyPr wrap="square" rtlCol="0">
                <a:spAutoFit/>
              </a:bodyPr>
              <a:lstStyle/>
              <a:p>
                <a:r>
                  <a:rPr lang="en-IE" sz="900" dirty="0"/>
                  <a:t>0.5s</a:t>
                </a:r>
              </a:p>
            </p:txBody>
          </p:sp>
          <p:sp>
            <p:nvSpPr>
              <p:cNvPr id="21" name="Oval 20">
                <a:extLst>
                  <a:ext uri="{FF2B5EF4-FFF2-40B4-BE49-F238E27FC236}">
                    <a16:creationId xmlns:a16="http://schemas.microsoft.com/office/drawing/2014/main" id="{D0384A4D-6ACA-8127-3517-FA745BDA7ECD}"/>
                  </a:ext>
                </a:extLst>
              </p:cNvPr>
              <p:cNvSpPr/>
              <p:nvPr/>
            </p:nvSpPr>
            <p:spPr>
              <a:xfrm>
                <a:off x="836191" y="5153689"/>
                <a:ext cx="46705" cy="47049"/>
              </a:xfrm>
              <a:prstGeom prst="ellipse">
                <a:avLst/>
              </a:prstGeom>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2" name="Oval 21">
                <a:extLst>
                  <a:ext uri="{FF2B5EF4-FFF2-40B4-BE49-F238E27FC236}">
                    <a16:creationId xmlns:a16="http://schemas.microsoft.com/office/drawing/2014/main" id="{6221C7B4-537D-768A-AC15-4CAF48FC3D87}"/>
                  </a:ext>
                </a:extLst>
              </p:cNvPr>
              <p:cNvSpPr/>
              <p:nvPr/>
            </p:nvSpPr>
            <p:spPr>
              <a:xfrm>
                <a:off x="1461895" y="5159150"/>
                <a:ext cx="46705" cy="47049"/>
              </a:xfrm>
              <a:prstGeom prst="ellipse">
                <a:avLst/>
              </a:prstGeom>
              <a:solidFill>
                <a:schemeClr val="tx1"/>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3" name="Oval 22">
                <a:extLst>
                  <a:ext uri="{FF2B5EF4-FFF2-40B4-BE49-F238E27FC236}">
                    <a16:creationId xmlns:a16="http://schemas.microsoft.com/office/drawing/2014/main" id="{696ADD9C-182D-9795-1EE9-03957BD27C30}"/>
                  </a:ext>
                </a:extLst>
              </p:cNvPr>
              <p:cNvSpPr/>
              <p:nvPr/>
            </p:nvSpPr>
            <p:spPr>
              <a:xfrm>
                <a:off x="1682561" y="1071242"/>
                <a:ext cx="46705" cy="47049"/>
              </a:xfrm>
              <a:prstGeom prst="ellipse">
                <a:avLst/>
              </a:prstGeom>
              <a:solidFill>
                <a:srgbClr val="FFFF00"/>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4" name="Oval 23">
                <a:extLst>
                  <a:ext uri="{FF2B5EF4-FFF2-40B4-BE49-F238E27FC236}">
                    <a16:creationId xmlns:a16="http://schemas.microsoft.com/office/drawing/2014/main" id="{82A3CE95-A30E-42C3-6DF5-5EC006D6E45D}"/>
                  </a:ext>
                </a:extLst>
              </p:cNvPr>
              <p:cNvSpPr/>
              <p:nvPr/>
            </p:nvSpPr>
            <p:spPr>
              <a:xfrm>
                <a:off x="1688113" y="3142943"/>
                <a:ext cx="46705" cy="47049"/>
              </a:xfrm>
              <a:prstGeom prst="ellipse">
                <a:avLst/>
              </a:prstGeom>
              <a:solidFill>
                <a:srgbClr val="FFFF00"/>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5" name="Oval 24">
                <a:extLst>
                  <a:ext uri="{FF2B5EF4-FFF2-40B4-BE49-F238E27FC236}">
                    <a16:creationId xmlns:a16="http://schemas.microsoft.com/office/drawing/2014/main" id="{F6356587-8576-8240-B240-339F229A6647}"/>
                  </a:ext>
                </a:extLst>
              </p:cNvPr>
              <p:cNvSpPr/>
              <p:nvPr/>
            </p:nvSpPr>
            <p:spPr>
              <a:xfrm>
                <a:off x="4923323" y="2099831"/>
                <a:ext cx="116862" cy="120855"/>
              </a:xfrm>
              <a:prstGeom prst="ellipse">
                <a:avLst/>
              </a:prstGeom>
              <a:solidFill>
                <a:schemeClr val="tx1"/>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dirty="0"/>
              </a:p>
            </p:txBody>
          </p:sp>
        </p:grpSp>
        <p:sp>
          <p:nvSpPr>
            <p:cNvPr id="29" name="Oval 28">
              <a:extLst>
                <a:ext uri="{FF2B5EF4-FFF2-40B4-BE49-F238E27FC236}">
                  <a16:creationId xmlns:a16="http://schemas.microsoft.com/office/drawing/2014/main" id="{15FA76A0-3BAE-6EF5-67E0-2FF77D3048E8}"/>
                </a:ext>
              </a:extLst>
            </p:cNvPr>
            <p:cNvSpPr/>
            <p:nvPr/>
          </p:nvSpPr>
          <p:spPr>
            <a:xfrm>
              <a:off x="3674584" y="5772972"/>
              <a:ext cx="50714" cy="51999"/>
            </a:xfrm>
            <a:prstGeom prst="ellipse">
              <a:avLst/>
            </a:prstGeom>
            <a:solidFill>
              <a:srgbClr val="FFFF00"/>
            </a:solid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grpSp>
      <p:sp>
        <p:nvSpPr>
          <p:cNvPr id="430" name="Google Shape;430;p13">
            <a:extLst>
              <a:ext uri="{FF2B5EF4-FFF2-40B4-BE49-F238E27FC236}">
                <a16:creationId xmlns:a16="http://schemas.microsoft.com/office/drawing/2014/main" id="{B59B3507-9F99-5494-C4CF-067F068217E0}"/>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E87903C4-0210-90F2-91F2-64E702E12983}"/>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4F3225E7-2146-1E9B-D1B9-F1CF51E2C9A8}"/>
              </a:ext>
            </a:extLst>
          </p:cNvPr>
          <p:cNvPicPr preferRelativeResize="0"/>
          <p:nvPr/>
        </p:nvPicPr>
        <p:blipFill rotWithShape="1">
          <a:blip r:embed="rId5">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013BF7CC-2CE1-251F-CAE2-0A012D051EBC}"/>
              </a:ext>
            </a:extLst>
          </p:cNvPr>
          <p:cNvPicPr preferRelativeResize="0"/>
          <p:nvPr/>
        </p:nvPicPr>
        <p:blipFill rotWithShape="1">
          <a:blip r:embed="rId6">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59C7BAA1-6C4E-6EED-2453-F7B3F954BE36}"/>
              </a:ext>
            </a:extLst>
          </p:cNvPr>
          <p:cNvPicPr preferRelativeResize="0"/>
          <p:nvPr/>
        </p:nvPicPr>
        <p:blipFill rotWithShape="1">
          <a:blip r:embed="rId7">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FE1D98B9-402A-9AF7-7A42-608988C64C0B}"/>
              </a:ext>
            </a:extLst>
          </p:cNvPr>
          <p:cNvPicPr preferRelativeResize="0"/>
          <p:nvPr/>
        </p:nvPicPr>
        <p:blipFill rotWithShape="1">
          <a:blip r:embed="rId8">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669A9CC4-A0AE-5643-C93D-BC5B0751994C}"/>
              </a:ext>
            </a:extLst>
          </p:cNvPr>
          <p:cNvPicPr preferRelativeResize="0"/>
          <p:nvPr/>
        </p:nvPicPr>
        <p:blipFill rotWithShape="1">
          <a:blip r:embed="rId9">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16AF0193-F12F-6BA6-732B-0D9F505AAC8E}"/>
              </a:ext>
            </a:extLst>
          </p:cNvPr>
          <p:cNvPicPr preferRelativeResize="0"/>
          <p:nvPr/>
        </p:nvPicPr>
        <p:blipFill rotWithShape="1">
          <a:blip r:embed="rId10">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22B92648-DB7D-E766-98D3-691E23D36ACF}"/>
              </a:ext>
            </a:extLst>
          </p:cNvPr>
          <p:cNvPicPr preferRelativeResize="0"/>
          <p:nvPr/>
        </p:nvPicPr>
        <p:blipFill rotWithShape="1">
          <a:blip r:embed="rId11">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27262478-0319-CFE9-8CA1-8B5D20F0F443}"/>
              </a:ext>
            </a:extLst>
          </p:cNvPr>
          <p:cNvPicPr preferRelativeResize="0"/>
          <p:nvPr/>
        </p:nvPicPr>
        <p:blipFill rotWithShape="1">
          <a:blip r:embed="rId12">
            <a:alphaModFix/>
          </a:blip>
          <a:srcRect/>
          <a:stretch/>
        </p:blipFill>
        <p:spPr>
          <a:xfrm>
            <a:off x="233677" y="5241019"/>
            <a:ext cx="753509" cy="753509"/>
          </a:xfrm>
          <a:prstGeom prst="rect">
            <a:avLst/>
          </a:prstGeom>
          <a:noFill/>
          <a:ln>
            <a:noFill/>
          </a:ln>
        </p:spPr>
      </p:pic>
      <p:sp>
        <p:nvSpPr>
          <p:cNvPr id="26" name="TextBox 25">
            <a:extLst>
              <a:ext uri="{FF2B5EF4-FFF2-40B4-BE49-F238E27FC236}">
                <a16:creationId xmlns:a16="http://schemas.microsoft.com/office/drawing/2014/main" id="{ADA69110-4A41-6CE3-6C9E-CD509A3E95D6}"/>
              </a:ext>
            </a:extLst>
          </p:cNvPr>
          <p:cNvSpPr txBox="1"/>
          <p:nvPr/>
        </p:nvSpPr>
        <p:spPr>
          <a:xfrm>
            <a:off x="8718393" y="718426"/>
            <a:ext cx="3140082" cy="367690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ea typeface="+mn-ea"/>
                <a:cs typeface="+mn-cs"/>
              </a:rPr>
              <a:t>2 Response effector – </a:t>
            </a:r>
            <a:r>
              <a:rPr kumimoji="0" lang="en-IE" sz="1800" b="1" i="0" u="none" strike="noStrike" kern="1200" cap="none" spc="0" normalizeH="0" baseline="0" noProof="0" dirty="0">
                <a:ln>
                  <a:noFill/>
                </a:ln>
                <a:solidFill>
                  <a:sysClr val="windowText" lastClr="000000"/>
                </a:solidFill>
                <a:effectLst/>
                <a:uLnTx/>
                <a:uFillTx/>
                <a:ea typeface="+mn-ea"/>
                <a:cs typeface="+mn-cs"/>
              </a:rPr>
              <a:t>FDI and Biceps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ea typeface="+mn-ea"/>
                <a:cs typeface="+mn-cs"/>
              </a:rPr>
              <a:t>2 contrast level – easy </a:t>
            </a:r>
            <a:r>
              <a:rPr lang="en-IE" sz="1800" kern="1200" dirty="0">
                <a:solidFill>
                  <a:sysClr val="windowText" lastClr="000000"/>
                </a:solidFill>
                <a:ea typeface="+mn-ea"/>
                <a:cs typeface="+mn-cs"/>
              </a:rPr>
              <a:t>(0.14)</a:t>
            </a:r>
            <a:r>
              <a:rPr kumimoji="0" lang="en-IE" sz="1800" b="0" i="0" u="none" strike="noStrike" kern="1200" cap="none" spc="0" normalizeH="0" baseline="0" noProof="0" dirty="0">
                <a:ln>
                  <a:noFill/>
                </a:ln>
                <a:solidFill>
                  <a:sysClr val="windowText" lastClr="000000"/>
                </a:solidFill>
                <a:effectLst/>
                <a:uLnTx/>
                <a:uFillTx/>
                <a:ea typeface="+mn-ea"/>
                <a:cs typeface="+mn-cs"/>
              </a:rPr>
              <a:t> and hard (0.07)</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ea typeface="+mn-ea"/>
                <a:cs typeface="+mn-cs"/>
              </a:rPr>
              <a:t>1 force level - 20% MVA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ea typeface="+mn-ea"/>
                <a:cs typeface="+mn-cs"/>
              </a:rPr>
              <a:t>1.5s DDL - speed pressure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1800" b="0" i="0" u="none" strike="noStrike" kern="1200" cap="none" spc="0" normalizeH="0" baseline="0" noProof="0" dirty="0">
                <a:ln>
                  <a:noFill/>
                </a:ln>
                <a:solidFill>
                  <a:sysClr val="windowText" lastClr="000000"/>
                </a:solidFill>
                <a:effectLst/>
                <a:uLnTx/>
                <a:uFillTx/>
                <a:latin typeface="Arial"/>
                <a:ea typeface="+mn-ea"/>
                <a:cs typeface="Arial"/>
                <a:sym typeface="Arial"/>
              </a:rPr>
              <a:t>128*8</a:t>
            </a:r>
            <a:r>
              <a:rPr kumimoji="0" lang="en-US" altLang="zh-CN" sz="1800" b="0" i="0" u="none" strike="noStrike" kern="1200" cap="none" spc="0" normalizeH="0" baseline="0" noProof="0" dirty="0">
                <a:ln>
                  <a:noFill/>
                </a:ln>
                <a:solidFill>
                  <a:sysClr val="windowText" lastClr="000000"/>
                </a:solidFill>
                <a:effectLst/>
                <a:uLnTx/>
                <a:uFillTx/>
                <a:latin typeface="Arial"/>
                <a:ea typeface="等线" panose="02010600030101010101" pitchFamily="2" charset="-122"/>
                <a:cs typeface="Arial"/>
                <a:sym typeface="Arial"/>
              </a:rPr>
              <a:t>s trials *8 blocks =85 min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sym typeface="Arial"/>
              </a:rPr>
              <a:t>256 </a:t>
            </a:r>
            <a:r>
              <a:rPr kumimoji="0" lang="en-US" altLang="zh-CN" sz="1800" b="0" i="0" u="none" strike="noStrike" kern="1200" cap="none" spc="0" normalizeH="0" baseline="0" noProof="0" dirty="0">
                <a:ln>
                  <a:noFill/>
                </a:ln>
                <a:solidFill>
                  <a:sysClr val="windowText" lastClr="000000"/>
                </a:solidFill>
                <a:effectLst/>
                <a:uLnTx/>
                <a:uFillTx/>
                <a:latin typeface="Arial"/>
                <a:ea typeface="等线" panose="02010600030101010101" pitchFamily="2" charset="-122"/>
                <a:cs typeface="Arial"/>
                <a:sym typeface="Arial"/>
              </a:rPr>
              <a:t>trials</a:t>
            </a:r>
            <a:r>
              <a:rPr kumimoji="0" lang="en-IE" altLang="zh-CN" sz="1800" b="0" i="0" u="none" strike="noStrike" kern="1200" cap="none" spc="0" normalizeH="0" baseline="0" noProof="0" dirty="0">
                <a:ln>
                  <a:noFill/>
                </a:ln>
                <a:solidFill>
                  <a:sysClr val="windowText" lastClr="000000"/>
                </a:solidFill>
                <a:effectLst/>
                <a:uLnTx/>
                <a:uFillTx/>
                <a:latin typeface="Arial"/>
                <a:ea typeface="等线" panose="02010600030101010101" pitchFamily="2" charset="-122"/>
                <a:cs typeface="Arial"/>
                <a:sym typeface="Arial"/>
              </a:rPr>
              <a:t>* 4 conditions</a:t>
            </a:r>
            <a:endParaRPr kumimoji="0" lang="en-IE" sz="1800" b="0" i="0" u="none" strike="noStrike" kern="1200" cap="none" spc="0" normalizeH="0" baseline="0" noProof="0" dirty="0">
              <a:ln>
                <a:noFill/>
              </a:ln>
              <a:solidFill>
                <a:sysClr val="windowText" lastClr="000000"/>
              </a:solidFill>
              <a:effectLst/>
              <a:uLnTx/>
              <a:uFillTx/>
              <a:latin typeface="Arial"/>
              <a:ea typeface="+mn-ea"/>
              <a:cs typeface="Arial"/>
              <a:sym typeface="Aria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E" sz="1400" b="0" i="0" u="none" strike="noStrike" kern="1200" cap="none" spc="0" normalizeH="0" baseline="0" noProof="0" dirty="0">
              <a:ln>
                <a:noFill/>
              </a:ln>
              <a:solidFill>
                <a:sysClr val="windowText" lastClr="000000"/>
              </a:solidFill>
              <a:effectLst/>
              <a:uLnTx/>
              <a:uFillTx/>
              <a:ea typeface="+mn-ea"/>
              <a:cs typeface="+mn-cs"/>
            </a:endParaRPr>
          </a:p>
        </p:txBody>
      </p:sp>
      <p:pic>
        <p:nvPicPr>
          <p:cNvPr id="28" name="Picture 27">
            <a:extLst>
              <a:ext uri="{FF2B5EF4-FFF2-40B4-BE49-F238E27FC236}">
                <a16:creationId xmlns:a16="http://schemas.microsoft.com/office/drawing/2014/main" id="{2010CED8-2B1A-CFB8-59C5-D126E06713C8}"/>
              </a:ext>
            </a:extLst>
          </p:cNvPr>
          <p:cNvPicPr>
            <a:picLocks noChangeAspect="1"/>
          </p:cNvPicPr>
          <p:nvPr/>
        </p:nvPicPr>
        <p:blipFill>
          <a:blip r:embed="rId13"/>
          <a:stretch>
            <a:fillRect/>
          </a:stretch>
        </p:blipFill>
        <p:spPr>
          <a:xfrm>
            <a:off x="10365594" y="72919"/>
            <a:ext cx="1765926" cy="335348"/>
          </a:xfrm>
          <a:prstGeom prst="rect">
            <a:avLst/>
          </a:prstGeom>
        </p:spPr>
      </p:pic>
    </p:spTree>
    <p:extLst>
      <p:ext uri="{BB962C8B-B14F-4D97-AF65-F5344CB8AC3E}">
        <p14:creationId xmlns:p14="http://schemas.microsoft.com/office/powerpoint/2010/main" val="904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93">
          <a:extLst>
            <a:ext uri="{FF2B5EF4-FFF2-40B4-BE49-F238E27FC236}">
              <a16:creationId xmlns:a16="http://schemas.microsoft.com/office/drawing/2014/main" id="{1618F2CE-E198-450A-BBF0-0E749BF36EF0}"/>
            </a:ext>
          </a:extLst>
        </p:cNvPr>
        <p:cNvGrpSpPr/>
        <p:nvPr/>
      </p:nvGrpSpPr>
      <p:grpSpPr>
        <a:xfrm>
          <a:off x="0" y="0"/>
          <a:ext cx="0" cy="0"/>
          <a:chOff x="0" y="0"/>
          <a:chExt cx="0" cy="0"/>
        </a:xfrm>
      </p:grpSpPr>
      <p:pic>
        <p:nvPicPr>
          <p:cNvPr id="1026" name="Picture 2" descr="5,800+ Before And After Stock Illustrations, Royalty-Free Vector Graphics &amp;  Clip Art - iStock | Before and after face, Before and after weight loss,  Before and after house">
            <a:extLst>
              <a:ext uri="{FF2B5EF4-FFF2-40B4-BE49-F238E27FC236}">
                <a16:creationId xmlns:a16="http://schemas.microsoft.com/office/drawing/2014/main" id="{8B82DFBE-6E10-BA34-D005-5FC28371C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33" y="-268565"/>
            <a:ext cx="11126168" cy="71265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F55A617-9296-9B36-8F51-84D0BAB9C808}"/>
              </a:ext>
            </a:extLst>
          </p:cNvPr>
          <p:cNvSpPr/>
          <p:nvPr/>
        </p:nvSpPr>
        <p:spPr>
          <a:xfrm>
            <a:off x="1552996" y="1355038"/>
            <a:ext cx="4399084" cy="275915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E"/>
          </a:p>
        </p:txBody>
      </p:sp>
      <p:sp>
        <p:nvSpPr>
          <p:cNvPr id="294" name="Google Shape;294;p7">
            <a:extLst>
              <a:ext uri="{FF2B5EF4-FFF2-40B4-BE49-F238E27FC236}">
                <a16:creationId xmlns:a16="http://schemas.microsoft.com/office/drawing/2014/main" id="{41FE4C8D-5F7E-61CF-773B-731AF9E9BBCB}"/>
              </a:ext>
            </a:extLst>
          </p:cNvPr>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a:extLst>
              <a:ext uri="{FF2B5EF4-FFF2-40B4-BE49-F238E27FC236}">
                <a16:creationId xmlns:a16="http://schemas.microsoft.com/office/drawing/2014/main" id="{4F10FBF7-1809-245C-D926-F3F2F73B18F7}"/>
              </a:ext>
            </a:extLst>
          </p:cNvPr>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a:extLst>
              <a:ext uri="{FF2B5EF4-FFF2-40B4-BE49-F238E27FC236}">
                <a16:creationId xmlns:a16="http://schemas.microsoft.com/office/drawing/2014/main" id="{E1FCA8B6-54C2-8155-6B6A-1FB3AABD4D23}"/>
              </a:ext>
            </a:extLst>
          </p:cNvPr>
          <p:cNvPicPr preferRelativeResize="0"/>
          <p:nvPr/>
        </p:nvPicPr>
        <p:blipFill rotWithShape="1">
          <a:blip r:embed="rId4">
            <a:alphaModFix/>
          </a:blip>
          <a:srcRect/>
          <a:stretch/>
        </p:blipFill>
        <p:spPr>
          <a:xfrm>
            <a:off x="331348" y="6090316"/>
            <a:ext cx="644604" cy="644604"/>
          </a:xfrm>
          <a:prstGeom prst="rect">
            <a:avLst/>
          </a:prstGeom>
          <a:noFill/>
          <a:ln>
            <a:noFill/>
          </a:ln>
        </p:spPr>
      </p:pic>
      <p:pic>
        <p:nvPicPr>
          <p:cNvPr id="298" name="Google Shape;298;p7" descr="Group brainstorm with solid fill">
            <a:extLst>
              <a:ext uri="{FF2B5EF4-FFF2-40B4-BE49-F238E27FC236}">
                <a16:creationId xmlns:a16="http://schemas.microsoft.com/office/drawing/2014/main" id="{150D0B51-606F-5FF8-AF31-E23BDE8C94F2}"/>
              </a:ext>
            </a:extLst>
          </p:cNvPr>
          <p:cNvPicPr preferRelativeResize="0"/>
          <p:nvPr/>
        </p:nvPicPr>
        <p:blipFill rotWithShape="1">
          <a:blip r:embed="rId5">
            <a:alphaModFix/>
          </a:blip>
          <a:srcRect/>
          <a:stretch/>
        </p:blipFill>
        <p:spPr>
          <a:xfrm>
            <a:off x="222282" y="77075"/>
            <a:ext cx="828000" cy="828000"/>
          </a:xfrm>
          <a:prstGeom prst="rect">
            <a:avLst/>
          </a:prstGeom>
          <a:noFill/>
          <a:ln>
            <a:noFill/>
          </a:ln>
        </p:spPr>
      </p:pic>
      <p:pic>
        <p:nvPicPr>
          <p:cNvPr id="299" name="Google Shape;299;p7" descr="Open book outline">
            <a:extLst>
              <a:ext uri="{FF2B5EF4-FFF2-40B4-BE49-F238E27FC236}">
                <a16:creationId xmlns:a16="http://schemas.microsoft.com/office/drawing/2014/main" id="{17CDC719-E35A-C7E8-5946-C63CEFCC9119}"/>
              </a:ext>
            </a:extLst>
          </p:cNvPr>
          <p:cNvPicPr preferRelativeResize="0"/>
          <p:nvPr/>
        </p:nvPicPr>
        <p:blipFill rotWithShape="1">
          <a:blip r:embed="rId6">
            <a:alphaModFix/>
          </a:blip>
          <a:srcRect/>
          <a:stretch/>
        </p:blipFill>
        <p:spPr>
          <a:xfrm>
            <a:off x="259612" y="1018643"/>
            <a:ext cx="741323" cy="741323"/>
          </a:xfrm>
          <a:prstGeom prst="rect">
            <a:avLst/>
          </a:prstGeom>
          <a:noFill/>
          <a:ln>
            <a:noFill/>
          </a:ln>
        </p:spPr>
      </p:pic>
      <p:pic>
        <p:nvPicPr>
          <p:cNvPr id="300" name="Google Shape;300;p7" descr="Bullseye with solid fill">
            <a:extLst>
              <a:ext uri="{FF2B5EF4-FFF2-40B4-BE49-F238E27FC236}">
                <a16:creationId xmlns:a16="http://schemas.microsoft.com/office/drawing/2014/main" id="{68B5EB8B-6247-9D7C-CF42-40BF63FEA0F8}"/>
              </a:ext>
            </a:extLst>
          </p:cNvPr>
          <p:cNvPicPr preferRelativeResize="0"/>
          <p:nvPr/>
        </p:nvPicPr>
        <p:blipFill rotWithShape="1">
          <a:blip r:embed="rId7">
            <a:alphaModFix/>
          </a:blip>
          <a:srcRect/>
          <a:stretch/>
        </p:blipFill>
        <p:spPr>
          <a:xfrm>
            <a:off x="906743" y="1873534"/>
            <a:ext cx="747513" cy="747513"/>
          </a:xfrm>
          <a:prstGeom prst="rect">
            <a:avLst/>
          </a:prstGeom>
          <a:noFill/>
          <a:ln>
            <a:noFill/>
          </a:ln>
        </p:spPr>
      </p:pic>
      <p:pic>
        <p:nvPicPr>
          <p:cNvPr id="301" name="Google Shape;301;p7" descr="Lights On with solid fill">
            <a:extLst>
              <a:ext uri="{FF2B5EF4-FFF2-40B4-BE49-F238E27FC236}">
                <a16:creationId xmlns:a16="http://schemas.microsoft.com/office/drawing/2014/main" id="{280D28EA-9982-571B-9060-80B37AF91C36}"/>
              </a:ext>
            </a:extLst>
          </p:cNvPr>
          <p:cNvPicPr preferRelativeResize="0"/>
          <p:nvPr/>
        </p:nvPicPr>
        <p:blipFill rotWithShape="1">
          <a:blip r:embed="rId8">
            <a:alphaModFix/>
          </a:blip>
          <a:srcRect/>
          <a:stretch/>
        </p:blipFill>
        <p:spPr>
          <a:xfrm>
            <a:off x="267597" y="2734615"/>
            <a:ext cx="725352" cy="725352"/>
          </a:xfrm>
          <a:prstGeom prst="rect">
            <a:avLst/>
          </a:prstGeom>
          <a:noFill/>
          <a:ln>
            <a:noFill/>
          </a:ln>
        </p:spPr>
      </p:pic>
      <p:pic>
        <p:nvPicPr>
          <p:cNvPr id="302" name="Google Shape;302;p7" descr="Contract with solid fill">
            <a:extLst>
              <a:ext uri="{FF2B5EF4-FFF2-40B4-BE49-F238E27FC236}">
                <a16:creationId xmlns:a16="http://schemas.microsoft.com/office/drawing/2014/main" id="{E2B0A5F3-A598-E293-FF1F-53DC58DA7892}"/>
              </a:ext>
            </a:extLst>
          </p:cNvPr>
          <p:cNvPicPr preferRelativeResize="0"/>
          <p:nvPr/>
        </p:nvPicPr>
        <p:blipFill rotWithShape="1">
          <a:blip r:embed="rId9">
            <a:alphaModFix/>
          </a:blip>
          <a:srcRect/>
          <a:stretch/>
        </p:blipFill>
        <p:spPr>
          <a:xfrm>
            <a:off x="309978" y="3573535"/>
            <a:ext cx="690957" cy="690957"/>
          </a:xfrm>
          <a:prstGeom prst="rect">
            <a:avLst/>
          </a:prstGeom>
          <a:noFill/>
          <a:ln>
            <a:noFill/>
          </a:ln>
        </p:spPr>
      </p:pic>
      <p:pic>
        <p:nvPicPr>
          <p:cNvPr id="303" name="Google Shape;303;p7" descr="Court with solid fill">
            <a:extLst>
              <a:ext uri="{FF2B5EF4-FFF2-40B4-BE49-F238E27FC236}">
                <a16:creationId xmlns:a16="http://schemas.microsoft.com/office/drawing/2014/main" id="{27A7488A-29C6-538C-2297-74EA296A355C}"/>
              </a:ext>
            </a:extLst>
          </p:cNvPr>
          <p:cNvPicPr preferRelativeResize="0"/>
          <p:nvPr/>
        </p:nvPicPr>
        <p:blipFill rotWithShape="1">
          <a:blip r:embed="rId10">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a:extLst>
              <a:ext uri="{FF2B5EF4-FFF2-40B4-BE49-F238E27FC236}">
                <a16:creationId xmlns:a16="http://schemas.microsoft.com/office/drawing/2014/main" id="{084144B7-04B0-2BB8-5A2B-8B1E57836ABF}"/>
              </a:ext>
            </a:extLst>
          </p:cNvPr>
          <p:cNvPicPr preferRelativeResize="0"/>
          <p:nvPr/>
        </p:nvPicPr>
        <p:blipFill rotWithShape="1">
          <a:blip r:embed="rId11">
            <a:alphaModFix/>
          </a:blip>
          <a:srcRect/>
          <a:stretch/>
        </p:blipFill>
        <p:spPr>
          <a:xfrm>
            <a:off x="267597" y="5223239"/>
            <a:ext cx="753509" cy="753509"/>
          </a:xfrm>
          <a:prstGeom prst="rect">
            <a:avLst/>
          </a:prstGeom>
          <a:noFill/>
          <a:ln>
            <a:noFill/>
          </a:ln>
        </p:spPr>
      </p:pic>
      <p:pic>
        <p:nvPicPr>
          <p:cNvPr id="3" name="Picture 2">
            <a:extLst>
              <a:ext uri="{FF2B5EF4-FFF2-40B4-BE49-F238E27FC236}">
                <a16:creationId xmlns:a16="http://schemas.microsoft.com/office/drawing/2014/main" id="{65715D58-3480-E438-4B6B-6D2C0187F8AF}"/>
              </a:ext>
            </a:extLst>
          </p:cNvPr>
          <p:cNvPicPr>
            <a:picLocks noChangeAspect="1"/>
          </p:cNvPicPr>
          <p:nvPr/>
        </p:nvPicPr>
        <p:blipFill>
          <a:blip r:embed="rId12"/>
          <a:stretch>
            <a:fillRect/>
          </a:stretch>
        </p:blipFill>
        <p:spPr>
          <a:xfrm>
            <a:off x="10465332" y="16156"/>
            <a:ext cx="1645439" cy="388922"/>
          </a:xfrm>
          <a:prstGeom prst="rect">
            <a:avLst/>
          </a:prstGeom>
        </p:spPr>
      </p:pic>
      <p:pic>
        <p:nvPicPr>
          <p:cNvPr id="2" name="Picture 2" descr="RMS 包络线 (红色) 覆盖其原始 EMG 信号 (蓝色) 的示例图">
            <a:extLst>
              <a:ext uri="{FF2B5EF4-FFF2-40B4-BE49-F238E27FC236}">
                <a16:creationId xmlns:a16="http://schemas.microsoft.com/office/drawing/2014/main" id="{B2999020-DF3F-E32A-C6A5-EBDC68F8F0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55934" y="4185879"/>
            <a:ext cx="4355687" cy="2316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59DC106-11EE-F174-BBCF-4A5B4CD04A47}"/>
              </a:ext>
            </a:extLst>
          </p:cNvPr>
          <p:cNvPicPr>
            <a:picLocks noChangeAspect="1"/>
          </p:cNvPicPr>
          <p:nvPr/>
        </p:nvPicPr>
        <p:blipFill>
          <a:blip r:embed="rId14"/>
          <a:stretch>
            <a:fillRect/>
          </a:stretch>
        </p:blipFill>
        <p:spPr>
          <a:xfrm>
            <a:off x="7122582" y="1693405"/>
            <a:ext cx="4867868" cy="3650901"/>
          </a:xfrm>
          <a:prstGeom prst="rect">
            <a:avLst/>
          </a:prstGeom>
        </p:spPr>
      </p:pic>
      <p:pic>
        <p:nvPicPr>
          <p:cNvPr id="7" name="图片 23">
            <a:extLst>
              <a:ext uri="{FF2B5EF4-FFF2-40B4-BE49-F238E27FC236}">
                <a16:creationId xmlns:a16="http://schemas.microsoft.com/office/drawing/2014/main" id="{2CB3CFCA-C519-BD78-3100-158EDAEBE2DB}"/>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365899" y="1268605"/>
            <a:ext cx="4681469" cy="2881431"/>
          </a:xfrm>
          <a:prstGeom prst="rect">
            <a:avLst/>
          </a:prstGeom>
          <a:noFill/>
          <a:ln>
            <a:noFill/>
          </a:ln>
        </p:spPr>
      </p:pic>
    </p:spTree>
    <p:extLst>
      <p:ext uri="{BB962C8B-B14F-4D97-AF65-F5344CB8AC3E}">
        <p14:creationId xmlns:p14="http://schemas.microsoft.com/office/powerpoint/2010/main" val="303653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93">
          <a:extLst>
            <a:ext uri="{FF2B5EF4-FFF2-40B4-BE49-F238E27FC236}">
              <a16:creationId xmlns:a16="http://schemas.microsoft.com/office/drawing/2014/main" id="{AFCE9E85-7D87-3C93-10C7-642C6B96605D}"/>
            </a:ext>
          </a:extLst>
        </p:cNvPr>
        <p:cNvGrpSpPr/>
        <p:nvPr/>
      </p:nvGrpSpPr>
      <p:grpSpPr>
        <a:xfrm>
          <a:off x="0" y="0"/>
          <a:ext cx="0" cy="0"/>
          <a:chOff x="0" y="0"/>
          <a:chExt cx="0" cy="0"/>
        </a:xfrm>
      </p:grpSpPr>
      <p:sp>
        <p:nvSpPr>
          <p:cNvPr id="294" name="Google Shape;294;p7">
            <a:extLst>
              <a:ext uri="{FF2B5EF4-FFF2-40B4-BE49-F238E27FC236}">
                <a16:creationId xmlns:a16="http://schemas.microsoft.com/office/drawing/2014/main" id="{B512E1E4-AB1C-6474-6A59-86FE3D1B3B43}"/>
              </a:ext>
            </a:extLst>
          </p:cNvPr>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a:extLst>
              <a:ext uri="{FF2B5EF4-FFF2-40B4-BE49-F238E27FC236}">
                <a16:creationId xmlns:a16="http://schemas.microsoft.com/office/drawing/2014/main" id="{D59B8E3D-0D94-1C61-3632-C1CD3C04A12F}"/>
              </a:ext>
            </a:extLst>
          </p:cNvPr>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a:extLst>
              <a:ext uri="{FF2B5EF4-FFF2-40B4-BE49-F238E27FC236}">
                <a16:creationId xmlns:a16="http://schemas.microsoft.com/office/drawing/2014/main" id="{E7F9258A-D829-F3C8-3859-3884CA9958CF}"/>
              </a:ext>
            </a:extLst>
          </p:cNvPr>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a:extLst>
              <a:ext uri="{FF2B5EF4-FFF2-40B4-BE49-F238E27FC236}">
                <a16:creationId xmlns:a16="http://schemas.microsoft.com/office/drawing/2014/main" id="{8B993F5F-BE01-992B-27BB-76C08FC5AAF2}"/>
              </a:ext>
            </a:extLst>
          </p:cNvPr>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a:extLst>
              <a:ext uri="{FF2B5EF4-FFF2-40B4-BE49-F238E27FC236}">
                <a16:creationId xmlns:a16="http://schemas.microsoft.com/office/drawing/2014/main" id="{7EEB84F1-C80D-092C-4A11-59F37F4077EC}"/>
              </a:ext>
            </a:extLst>
          </p:cNvPr>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a:extLst>
              <a:ext uri="{FF2B5EF4-FFF2-40B4-BE49-F238E27FC236}">
                <a16:creationId xmlns:a16="http://schemas.microsoft.com/office/drawing/2014/main" id="{09139AC1-8A13-203D-5211-E61FA87B6275}"/>
              </a:ext>
            </a:extLst>
          </p:cNvPr>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a:extLst>
              <a:ext uri="{FF2B5EF4-FFF2-40B4-BE49-F238E27FC236}">
                <a16:creationId xmlns:a16="http://schemas.microsoft.com/office/drawing/2014/main" id="{8F35FE6D-7E0A-4193-F2DC-3BAE318BE46C}"/>
              </a:ext>
            </a:extLst>
          </p:cNvPr>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a:extLst>
              <a:ext uri="{FF2B5EF4-FFF2-40B4-BE49-F238E27FC236}">
                <a16:creationId xmlns:a16="http://schemas.microsoft.com/office/drawing/2014/main" id="{EC7A41EA-30B4-8BFF-8B3C-C5CEE964CFE4}"/>
              </a:ext>
            </a:extLst>
          </p:cNvPr>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a:extLst>
              <a:ext uri="{FF2B5EF4-FFF2-40B4-BE49-F238E27FC236}">
                <a16:creationId xmlns:a16="http://schemas.microsoft.com/office/drawing/2014/main" id="{D62A9768-B78B-05FD-10A6-354A53B33CE7}"/>
              </a:ext>
            </a:extLst>
          </p:cNvPr>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a:extLst>
              <a:ext uri="{FF2B5EF4-FFF2-40B4-BE49-F238E27FC236}">
                <a16:creationId xmlns:a16="http://schemas.microsoft.com/office/drawing/2014/main" id="{FF1A3966-FF9E-5E41-408B-1D962F136768}"/>
              </a:ext>
            </a:extLst>
          </p:cNvPr>
          <p:cNvPicPr preferRelativeResize="0"/>
          <p:nvPr/>
        </p:nvPicPr>
        <p:blipFill rotWithShape="1">
          <a:blip r:embed="rId10">
            <a:alphaModFix/>
          </a:blip>
          <a:srcRect/>
          <a:stretch/>
        </p:blipFill>
        <p:spPr>
          <a:xfrm>
            <a:off x="267597" y="5223239"/>
            <a:ext cx="753509" cy="753509"/>
          </a:xfrm>
          <a:prstGeom prst="rect">
            <a:avLst/>
          </a:prstGeom>
          <a:noFill/>
          <a:ln>
            <a:noFill/>
          </a:ln>
        </p:spPr>
      </p:pic>
      <p:pic>
        <p:nvPicPr>
          <p:cNvPr id="3" name="Picture 2">
            <a:extLst>
              <a:ext uri="{FF2B5EF4-FFF2-40B4-BE49-F238E27FC236}">
                <a16:creationId xmlns:a16="http://schemas.microsoft.com/office/drawing/2014/main" id="{27532ACE-552A-8A39-EB99-48D05F23BE15}"/>
              </a:ext>
            </a:extLst>
          </p:cNvPr>
          <p:cNvPicPr>
            <a:picLocks noChangeAspect="1"/>
          </p:cNvPicPr>
          <p:nvPr/>
        </p:nvPicPr>
        <p:blipFill>
          <a:blip r:embed="rId11"/>
          <a:stretch>
            <a:fillRect/>
          </a:stretch>
        </p:blipFill>
        <p:spPr>
          <a:xfrm>
            <a:off x="10465332" y="16156"/>
            <a:ext cx="1645439" cy="388922"/>
          </a:xfrm>
          <a:prstGeom prst="rect">
            <a:avLst/>
          </a:prstGeom>
        </p:spPr>
      </p:pic>
      <p:grpSp>
        <p:nvGrpSpPr>
          <p:cNvPr id="2" name="Group 1">
            <a:extLst>
              <a:ext uri="{FF2B5EF4-FFF2-40B4-BE49-F238E27FC236}">
                <a16:creationId xmlns:a16="http://schemas.microsoft.com/office/drawing/2014/main" id="{70ED92E5-ADD0-2019-7C53-15EE53541DAC}"/>
              </a:ext>
            </a:extLst>
          </p:cNvPr>
          <p:cNvGrpSpPr/>
          <p:nvPr/>
        </p:nvGrpSpPr>
        <p:grpSpPr>
          <a:xfrm>
            <a:off x="2014932" y="157377"/>
            <a:ext cx="8310771" cy="4179826"/>
            <a:chOff x="3436800" y="401749"/>
            <a:chExt cx="8310771" cy="4179826"/>
          </a:xfrm>
        </p:grpSpPr>
        <p:pic>
          <p:nvPicPr>
            <p:cNvPr id="4" name="Picture 3" descr="A diagram of a graph&#10;&#10;Description automatically generated">
              <a:extLst>
                <a:ext uri="{FF2B5EF4-FFF2-40B4-BE49-F238E27FC236}">
                  <a16:creationId xmlns:a16="http://schemas.microsoft.com/office/drawing/2014/main" id="{C3BBBF73-C9F4-8383-6380-265795CB650C}"/>
                </a:ext>
              </a:extLst>
            </p:cNvPr>
            <p:cNvPicPr>
              <a:picLocks noChangeAspect="1"/>
            </p:cNvPicPr>
            <p:nvPr/>
          </p:nvPicPr>
          <p:blipFill>
            <a:blip r:embed="rId12"/>
            <a:srcRect b="24085"/>
            <a:stretch/>
          </p:blipFill>
          <p:spPr>
            <a:xfrm>
              <a:off x="3436800" y="401749"/>
              <a:ext cx="8310771" cy="4179826"/>
            </a:xfrm>
            <a:prstGeom prst="rect">
              <a:avLst/>
            </a:prstGeom>
          </p:spPr>
        </p:pic>
        <p:cxnSp>
          <p:nvCxnSpPr>
            <p:cNvPr id="6" name="Straight Arrow Connector 5">
              <a:extLst>
                <a:ext uri="{FF2B5EF4-FFF2-40B4-BE49-F238E27FC236}">
                  <a16:creationId xmlns:a16="http://schemas.microsoft.com/office/drawing/2014/main" id="{97CD3E55-5931-6D18-5346-4F8E92178083}"/>
                </a:ext>
              </a:extLst>
            </p:cNvPr>
            <p:cNvCxnSpPr/>
            <p:nvPr/>
          </p:nvCxnSpPr>
          <p:spPr>
            <a:xfrm flipV="1">
              <a:off x="10798233" y="3287684"/>
              <a:ext cx="0"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733ABB8-A16C-A171-6B41-E41974EEE8F3}"/>
                </a:ext>
              </a:extLst>
            </p:cNvPr>
            <p:cNvCxnSpPr>
              <a:cxnSpLocks/>
            </p:cNvCxnSpPr>
            <p:nvPr/>
          </p:nvCxnSpPr>
          <p:spPr>
            <a:xfrm>
              <a:off x="11058697" y="1299557"/>
              <a:ext cx="0" cy="4461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1835920-9574-9B12-A282-F0CD82232E5A}"/>
                </a:ext>
              </a:extLst>
            </p:cNvPr>
            <p:cNvCxnSpPr/>
            <p:nvPr/>
          </p:nvCxnSpPr>
          <p:spPr>
            <a:xfrm flipV="1">
              <a:off x="8448502" y="3287684"/>
              <a:ext cx="0" cy="59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34F444-BCF4-4778-798A-621FBB533F89}"/>
                </a:ext>
              </a:extLst>
            </p:cNvPr>
            <p:cNvSpPr txBox="1"/>
            <p:nvPr/>
          </p:nvSpPr>
          <p:spPr>
            <a:xfrm>
              <a:off x="10864734" y="950365"/>
              <a:ext cx="515388" cy="307777"/>
            </a:xfrm>
            <a:prstGeom prst="rect">
              <a:avLst/>
            </a:prstGeom>
            <a:noFill/>
          </p:spPr>
          <p:txBody>
            <a:bodyPr wrap="square" rtlCol="0">
              <a:spAutoFit/>
            </a:bodyPr>
            <a:lstStyle/>
            <a:p>
              <a:r>
                <a:rPr lang="en-IE" b="1" dirty="0">
                  <a:highlight>
                    <a:srgbClr val="FFFF00"/>
                  </a:highlight>
                </a:rPr>
                <a:t>RL</a:t>
              </a:r>
            </a:p>
          </p:txBody>
        </p:sp>
        <p:sp>
          <p:nvSpPr>
            <p:cNvPr id="10" name="TextBox 9">
              <a:extLst>
                <a:ext uri="{FF2B5EF4-FFF2-40B4-BE49-F238E27FC236}">
                  <a16:creationId xmlns:a16="http://schemas.microsoft.com/office/drawing/2014/main" id="{7C3142FE-4690-2ECE-085D-56F705F229DC}"/>
                </a:ext>
              </a:extLst>
            </p:cNvPr>
            <p:cNvSpPr txBox="1"/>
            <p:nvPr/>
          </p:nvSpPr>
          <p:spPr>
            <a:xfrm>
              <a:off x="10607039" y="3990188"/>
              <a:ext cx="631765" cy="307777"/>
            </a:xfrm>
            <a:prstGeom prst="rect">
              <a:avLst/>
            </a:prstGeom>
            <a:noFill/>
          </p:spPr>
          <p:txBody>
            <a:bodyPr wrap="square" rtlCol="0">
              <a:spAutoFit/>
            </a:bodyPr>
            <a:lstStyle/>
            <a:p>
              <a:r>
                <a:rPr lang="en-IE" b="1" dirty="0">
                  <a:highlight>
                    <a:srgbClr val="FFFF00"/>
                  </a:highlight>
                </a:rPr>
                <a:t>EOL</a:t>
              </a:r>
            </a:p>
          </p:txBody>
        </p:sp>
        <p:sp>
          <p:nvSpPr>
            <p:cNvPr id="12" name="TextBox 11">
              <a:extLst>
                <a:ext uri="{FF2B5EF4-FFF2-40B4-BE49-F238E27FC236}">
                  <a16:creationId xmlns:a16="http://schemas.microsoft.com/office/drawing/2014/main" id="{AD8FB79F-CF6B-C3DA-97A8-4F7DBC57414B}"/>
                </a:ext>
              </a:extLst>
            </p:cNvPr>
            <p:cNvSpPr txBox="1"/>
            <p:nvPr/>
          </p:nvSpPr>
          <p:spPr>
            <a:xfrm>
              <a:off x="8298872" y="3882044"/>
              <a:ext cx="515388" cy="307777"/>
            </a:xfrm>
            <a:prstGeom prst="rect">
              <a:avLst/>
            </a:prstGeom>
            <a:noFill/>
          </p:spPr>
          <p:txBody>
            <a:bodyPr wrap="square" rtlCol="0">
              <a:spAutoFit/>
            </a:bodyPr>
            <a:lstStyle/>
            <a:p>
              <a:r>
                <a:rPr lang="en-IE" b="1" dirty="0">
                  <a:highlight>
                    <a:srgbClr val="FFFF00"/>
                  </a:highlight>
                </a:rPr>
                <a:t>SL</a:t>
              </a:r>
            </a:p>
          </p:txBody>
        </p:sp>
      </p:grpSp>
      <p:sp>
        <p:nvSpPr>
          <p:cNvPr id="16" name="TextBox 15">
            <a:extLst>
              <a:ext uri="{FF2B5EF4-FFF2-40B4-BE49-F238E27FC236}">
                <a16:creationId xmlns:a16="http://schemas.microsoft.com/office/drawing/2014/main" id="{24AA3614-04B7-28C6-6B69-597167F18882}"/>
              </a:ext>
            </a:extLst>
          </p:cNvPr>
          <p:cNvSpPr txBox="1"/>
          <p:nvPr/>
        </p:nvSpPr>
        <p:spPr>
          <a:xfrm>
            <a:off x="2215922" y="3757433"/>
            <a:ext cx="6106372" cy="738664"/>
          </a:xfrm>
          <a:prstGeom prst="rect">
            <a:avLst/>
          </a:prstGeom>
          <a:noFill/>
        </p:spPr>
        <p:txBody>
          <a:bodyPr wrap="square">
            <a:spAutoFit/>
          </a:bodyPr>
          <a:lstStyle/>
          <a:p>
            <a:pPr marL="285750" indent="-285750">
              <a:buClrTx/>
              <a:buFont typeface="Arial" panose="020B0604020202020204" pitchFamily="34" charset="0"/>
              <a:buChar char="•"/>
              <a:defRPr/>
            </a:pPr>
            <a:r>
              <a:rPr lang="en-IE" sz="1400" kern="1200" dirty="0">
                <a:solidFill>
                  <a:prstClr val="black"/>
                </a:solidFill>
                <a:latin typeface="Arial" panose="020B0604020202020204" pitchFamily="34" charset="0"/>
                <a:ea typeface="+mn-ea"/>
                <a:cs typeface="Arial" panose="020B0604020202020204" pitchFamily="34" charset="0"/>
              </a:rPr>
              <a:t>nondecision time 300-400ms</a:t>
            </a:r>
          </a:p>
          <a:p>
            <a:pPr marL="285750" indent="-285750">
              <a:buClrTx/>
              <a:buFont typeface="Arial" panose="020B0604020202020204" pitchFamily="34" charset="0"/>
              <a:buChar char="•"/>
              <a:defRPr/>
            </a:pPr>
            <a:r>
              <a:rPr lang="en-US" sz="1400" kern="1200" dirty="0">
                <a:solidFill>
                  <a:prstClr val="black"/>
                </a:solidFill>
                <a:highlight>
                  <a:srgbClr val="FFFFFF"/>
                </a:highlight>
                <a:latin typeface="Arial" panose="020B0604020202020204" pitchFamily="34" charset="0"/>
                <a:ea typeface="+mn-ea"/>
                <a:cs typeface="+mn-cs"/>
              </a:rPr>
              <a:t>sensory delays (220ms) </a:t>
            </a:r>
          </a:p>
          <a:p>
            <a:pPr marL="285750" indent="-285750">
              <a:buClrTx/>
              <a:buFont typeface="Arial" panose="020B0604020202020204" pitchFamily="34" charset="0"/>
              <a:buChar char="•"/>
              <a:defRPr/>
            </a:pPr>
            <a:r>
              <a:rPr lang="en-US" sz="1400" kern="1200" dirty="0">
                <a:solidFill>
                  <a:prstClr val="black"/>
                </a:solidFill>
                <a:highlight>
                  <a:srgbClr val="FFFFFF"/>
                </a:highlight>
                <a:latin typeface="Arial" panose="020B0604020202020204" pitchFamily="34" charset="0"/>
                <a:ea typeface="+mn-ea"/>
                <a:cs typeface="+mn-cs"/>
              </a:rPr>
              <a:t>motor delays (80ms)</a:t>
            </a:r>
            <a:endParaRPr lang="en-IE" sz="1400" kern="1200" dirty="0">
              <a:solidFill>
                <a:prstClr val="black"/>
              </a:solidFill>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1C28ED18-4D48-813F-CD15-4C086902FDB1}"/>
              </a:ext>
            </a:extLst>
          </p:cNvPr>
          <p:cNvSpPr txBox="1"/>
          <p:nvPr/>
        </p:nvSpPr>
        <p:spPr>
          <a:xfrm>
            <a:off x="1690017" y="4707441"/>
            <a:ext cx="4581664" cy="1785104"/>
          </a:xfrm>
          <a:prstGeom prst="rect">
            <a:avLst/>
          </a:prstGeom>
          <a:noFill/>
        </p:spPr>
        <p:txBody>
          <a:bodyPr wrap="square" rtlCol="0">
            <a:spAutoFit/>
          </a:bodyPr>
          <a:lstStyle/>
          <a:p>
            <a:pPr>
              <a:buClrTx/>
              <a:buFontTx/>
              <a:buNone/>
            </a:pPr>
            <a:r>
              <a:rPr lang="en-US" altLang="zh-CN" sz="2200" kern="1200" dirty="0">
                <a:solidFill>
                  <a:prstClr val="black"/>
                </a:solidFill>
                <a:latin typeface="+mn-lt"/>
                <a:ea typeface="等线" panose="02010600030101010101" pitchFamily="2" charset="-122"/>
                <a:cs typeface="+mn-cs"/>
              </a:rPr>
              <a:t>When coherence </a:t>
            </a:r>
            <a:r>
              <a:rPr lang="zh-CN" altLang="en-US" sz="2200" kern="1200" dirty="0">
                <a:solidFill>
                  <a:prstClr val="black"/>
                </a:solidFill>
                <a:latin typeface="+mn-lt"/>
                <a:ea typeface="等线" panose="02010600030101010101" pitchFamily="2" charset="-122"/>
                <a:cs typeface="+mn-cs"/>
              </a:rPr>
              <a:t>⬇</a:t>
            </a:r>
            <a:endParaRPr lang="en-US" altLang="zh-CN" sz="2200" kern="1200" dirty="0">
              <a:solidFill>
                <a:prstClr val="black"/>
              </a:solidFill>
              <a:latin typeface="+mn-lt"/>
              <a:ea typeface="等线" panose="02010600030101010101" pitchFamily="2" charset="-122"/>
              <a:cs typeface="+mn-cs"/>
            </a:endParaRPr>
          </a:p>
          <a:p>
            <a:pPr marL="342900" indent="-342900">
              <a:buClrTx/>
              <a:buFont typeface="+mj-lt"/>
              <a:buAutoNum type="arabicPeriod"/>
            </a:pPr>
            <a:r>
              <a:rPr lang="en-US" altLang="zh-CN" sz="2200" kern="1200" dirty="0">
                <a:solidFill>
                  <a:prstClr val="black"/>
                </a:solidFill>
                <a:latin typeface="+mn-lt"/>
                <a:ea typeface="等线" panose="02010600030101010101" pitchFamily="2" charset="-122"/>
                <a:cs typeface="+mn-cs"/>
              </a:rPr>
              <a:t>PMT &amp; MT </a:t>
            </a:r>
            <a:r>
              <a:rPr lang="en-US" sz="2200" kern="1200" dirty="0">
                <a:solidFill>
                  <a:prstClr val="black"/>
                </a:solidFill>
                <a:latin typeface="+mn-lt"/>
                <a:ea typeface="+mn-ea"/>
                <a:cs typeface="+mn-cs"/>
              </a:rPr>
              <a:t>monotonically </a:t>
            </a:r>
            <a:r>
              <a:rPr lang="zh-CN" altLang="en-US" sz="2200" kern="1200" dirty="0">
                <a:solidFill>
                  <a:prstClr val="black"/>
                </a:solidFill>
                <a:latin typeface="+mn-lt"/>
                <a:ea typeface="等线" panose="02010600030101010101" pitchFamily="2" charset="-122"/>
                <a:cs typeface="+mn-cs"/>
              </a:rPr>
              <a:t>⬇</a:t>
            </a:r>
            <a:endParaRPr lang="en-US" altLang="zh-CN" sz="2200" kern="1200" dirty="0">
              <a:solidFill>
                <a:prstClr val="black"/>
              </a:solidFill>
              <a:latin typeface="+mn-lt"/>
              <a:ea typeface="等线" panose="02010600030101010101" pitchFamily="2" charset="-122"/>
              <a:cs typeface="+mn-cs"/>
            </a:endParaRPr>
          </a:p>
          <a:p>
            <a:pPr marL="342900" indent="-342900">
              <a:buClrTx/>
              <a:buFont typeface="+mj-lt"/>
              <a:buAutoNum type="arabicPeriod"/>
            </a:pPr>
            <a:r>
              <a:rPr lang="en-US" sz="2200" kern="1200" dirty="0">
                <a:solidFill>
                  <a:prstClr val="black"/>
                </a:solidFill>
                <a:latin typeface="+mn-lt"/>
                <a:ea typeface="+mn-ea"/>
                <a:cs typeface="+mn-cs"/>
              </a:rPr>
              <a:t>Drift rate </a:t>
            </a:r>
            <a:r>
              <a:rPr lang="zh-CN" altLang="en-US" sz="2200" kern="1200" dirty="0">
                <a:solidFill>
                  <a:prstClr val="black"/>
                </a:solidFill>
                <a:latin typeface="+mn-lt"/>
                <a:ea typeface="等线" panose="02010600030101010101" pitchFamily="2" charset="-122"/>
                <a:cs typeface="+mn-cs"/>
              </a:rPr>
              <a:t>⬇</a:t>
            </a:r>
            <a:endParaRPr lang="en-US" sz="2200" kern="1200" dirty="0">
              <a:solidFill>
                <a:prstClr val="black"/>
              </a:solidFill>
              <a:latin typeface="+mn-lt"/>
              <a:ea typeface="+mn-ea"/>
              <a:cs typeface="+mn-cs"/>
            </a:endParaRPr>
          </a:p>
          <a:p>
            <a:pPr marL="342900" indent="-342900">
              <a:buClrTx/>
              <a:buFont typeface="+mj-lt"/>
              <a:buAutoNum type="arabicPeriod"/>
            </a:pPr>
            <a:r>
              <a:rPr lang="en-US" sz="2200" kern="1200" dirty="0">
                <a:solidFill>
                  <a:prstClr val="black"/>
                </a:solidFill>
                <a:highlight>
                  <a:srgbClr val="FFFFFF"/>
                </a:highlight>
                <a:latin typeface="+mn-lt"/>
                <a:ea typeface="+mn-ea"/>
                <a:cs typeface="+mn-cs"/>
              </a:rPr>
              <a:t>Partial bursts number</a:t>
            </a:r>
            <a:r>
              <a:rPr lang="zh-CN" altLang="en-US" sz="2200" kern="1200" dirty="0">
                <a:solidFill>
                  <a:prstClr val="black"/>
                </a:solidFill>
                <a:highlight>
                  <a:srgbClr val="FFFFFF"/>
                </a:highlight>
                <a:latin typeface="+mn-lt"/>
                <a:ea typeface="等线" panose="02010600030101010101" pitchFamily="2" charset="-122"/>
                <a:cs typeface="+mn-cs"/>
              </a:rPr>
              <a:t> ⬆ </a:t>
            </a:r>
            <a:endParaRPr lang="en-IE" altLang="zh-CN" sz="2200" kern="1200" dirty="0">
              <a:solidFill>
                <a:prstClr val="black"/>
              </a:solidFill>
              <a:highlight>
                <a:srgbClr val="FFFFFF"/>
              </a:highlight>
              <a:latin typeface="+mn-lt"/>
              <a:ea typeface="等线" panose="02010600030101010101" pitchFamily="2" charset="-122"/>
              <a:cs typeface="+mn-cs"/>
            </a:endParaRPr>
          </a:p>
          <a:p>
            <a:pPr marL="342900" indent="-342900">
              <a:buClrTx/>
              <a:buFont typeface="+mj-lt"/>
              <a:buAutoNum type="arabicPeriod"/>
            </a:pPr>
            <a:r>
              <a:rPr lang="en-US" altLang="zh-CN" sz="2200" kern="1200" dirty="0">
                <a:solidFill>
                  <a:prstClr val="black"/>
                </a:solidFill>
                <a:highlight>
                  <a:srgbClr val="FFFFFF"/>
                </a:highlight>
                <a:latin typeface="+mn-lt"/>
                <a:ea typeface="等线" panose="02010600030101010101" pitchFamily="2" charset="-122"/>
                <a:cs typeface="+mn-cs"/>
              </a:rPr>
              <a:t>F</a:t>
            </a:r>
            <a:r>
              <a:rPr lang="en-US" sz="2200" kern="1200" dirty="0">
                <a:solidFill>
                  <a:prstClr val="black"/>
                </a:solidFill>
                <a:highlight>
                  <a:srgbClr val="FFFFFF"/>
                </a:highlight>
                <a:latin typeface="+mn-lt"/>
                <a:ea typeface="+mn-ea"/>
                <a:cs typeface="+mn-cs"/>
              </a:rPr>
              <a:t>irst partial burst time </a:t>
            </a:r>
            <a:r>
              <a:rPr lang="zh-CN" altLang="en-US" sz="2200" kern="1200" dirty="0">
                <a:solidFill>
                  <a:prstClr val="black"/>
                </a:solidFill>
                <a:highlight>
                  <a:srgbClr val="FFFFFF"/>
                </a:highlight>
                <a:latin typeface="+mn-lt"/>
                <a:ea typeface="等线" panose="02010600030101010101" pitchFamily="2" charset="-122"/>
                <a:cs typeface="+mn-cs"/>
              </a:rPr>
              <a:t>⬆</a:t>
            </a:r>
            <a:endParaRPr lang="en-IE" sz="2200" kern="1200" dirty="0">
              <a:solidFill>
                <a:prstClr val="black"/>
              </a:solidFill>
              <a:latin typeface="+mn-lt"/>
              <a:ea typeface="+mn-ea"/>
              <a:cs typeface="+mn-cs"/>
            </a:endParaRPr>
          </a:p>
        </p:txBody>
      </p:sp>
      <p:grpSp>
        <p:nvGrpSpPr>
          <p:cNvPr id="28" name="Group 27">
            <a:extLst>
              <a:ext uri="{FF2B5EF4-FFF2-40B4-BE49-F238E27FC236}">
                <a16:creationId xmlns:a16="http://schemas.microsoft.com/office/drawing/2014/main" id="{639F748C-6D3D-7A47-CFBE-8E7A5F1C3879}"/>
              </a:ext>
            </a:extLst>
          </p:cNvPr>
          <p:cNvGrpSpPr/>
          <p:nvPr/>
        </p:nvGrpSpPr>
        <p:grpSpPr>
          <a:xfrm>
            <a:off x="7605914" y="3662328"/>
            <a:ext cx="2634412" cy="1719988"/>
            <a:chOff x="7026634" y="4692630"/>
            <a:chExt cx="2634412" cy="1719988"/>
          </a:xfrm>
        </p:grpSpPr>
        <p:pic>
          <p:nvPicPr>
            <p:cNvPr id="19" name="Picture 18">
              <a:extLst>
                <a:ext uri="{FF2B5EF4-FFF2-40B4-BE49-F238E27FC236}">
                  <a16:creationId xmlns:a16="http://schemas.microsoft.com/office/drawing/2014/main" id="{F443E2D2-BA00-08CF-F095-1C923A72C028}"/>
                </a:ext>
              </a:extLst>
            </p:cNvPr>
            <p:cNvPicPr>
              <a:picLocks noChangeAspect="1"/>
            </p:cNvPicPr>
            <p:nvPr/>
          </p:nvPicPr>
          <p:blipFill>
            <a:blip r:embed="rId13"/>
            <a:stretch>
              <a:fillRect/>
            </a:stretch>
          </p:blipFill>
          <p:spPr>
            <a:xfrm>
              <a:off x="7026634" y="4692630"/>
              <a:ext cx="2634412" cy="1719988"/>
            </a:xfrm>
            <a:prstGeom prst="rect">
              <a:avLst/>
            </a:prstGeom>
          </p:spPr>
        </p:pic>
        <p:cxnSp>
          <p:nvCxnSpPr>
            <p:cNvPr id="20" name="Straight Arrow Connector 19">
              <a:extLst>
                <a:ext uri="{FF2B5EF4-FFF2-40B4-BE49-F238E27FC236}">
                  <a16:creationId xmlns:a16="http://schemas.microsoft.com/office/drawing/2014/main" id="{CE36B56A-9DF3-6CEC-219E-8B92F7C49F52}"/>
                </a:ext>
              </a:extLst>
            </p:cNvPr>
            <p:cNvCxnSpPr>
              <a:cxnSpLocks/>
            </p:cNvCxnSpPr>
            <p:nvPr/>
          </p:nvCxnSpPr>
          <p:spPr>
            <a:xfrm>
              <a:off x="8757989" y="5423939"/>
              <a:ext cx="0" cy="5528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12DBE60-DF6E-34F8-4B7A-94F999C36077}"/>
                </a:ext>
              </a:extLst>
            </p:cNvPr>
            <p:cNvSpPr txBox="1"/>
            <p:nvPr/>
          </p:nvSpPr>
          <p:spPr>
            <a:xfrm>
              <a:off x="8555177" y="4914623"/>
              <a:ext cx="631765" cy="307777"/>
            </a:xfrm>
            <a:prstGeom prst="rect">
              <a:avLst/>
            </a:prstGeom>
            <a:noFill/>
          </p:spPr>
          <p:txBody>
            <a:bodyPr wrap="square" rtlCol="0">
              <a:spAutoFit/>
            </a:bodyPr>
            <a:lstStyle/>
            <a:p>
              <a:r>
                <a:rPr lang="en-IE" b="1" dirty="0">
                  <a:highlight>
                    <a:srgbClr val="FFFF00"/>
                  </a:highlight>
                </a:rPr>
                <a:t>EOL</a:t>
              </a:r>
            </a:p>
          </p:txBody>
        </p:sp>
        <p:cxnSp>
          <p:nvCxnSpPr>
            <p:cNvPr id="24" name="Straight Arrow Connector 23">
              <a:extLst>
                <a:ext uri="{FF2B5EF4-FFF2-40B4-BE49-F238E27FC236}">
                  <a16:creationId xmlns:a16="http://schemas.microsoft.com/office/drawing/2014/main" id="{A088DAA3-8498-90F6-D92A-F56D872519D2}"/>
                </a:ext>
              </a:extLst>
            </p:cNvPr>
            <p:cNvCxnSpPr>
              <a:cxnSpLocks/>
            </p:cNvCxnSpPr>
            <p:nvPr/>
          </p:nvCxnSpPr>
          <p:spPr>
            <a:xfrm flipH="1">
              <a:off x="7803518" y="5175930"/>
              <a:ext cx="838775" cy="3152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8D95498-8242-DEA0-6D6E-B6F006255746}"/>
                </a:ext>
              </a:extLst>
            </p:cNvPr>
            <p:cNvCxnSpPr>
              <a:cxnSpLocks/>
            </p:cNvCxnSpPr>
            <p:nvPr/>
          </p:nvCxnSpPr>
          <p:spPr>
            <a:xfrm flipH="1">
              <a:off x="8157788" y="5234833"/>
              <a:ext cx="494255" cy="4655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80661378-C700-E779-8C87-03CA28139593}"/>
              </a:ext>
            </a:extLst>
          </p:cNvPr>
          <p:cNvSpPr txBox="1"/>
          <p:nvPr/>
        </p:nvSpPr>
        <p:spPr>
          <a:xfrm>
            <a:off x="6181621" y="5203867"/>
            <a:ext cx="6099404" cy="646331"/>
          </a:xfrm>
          <a:prstGeom prst="rect">
            <a:avLst/>
          </a:prstGeom>
          <a:noFill/>
        </p:spPr>
        <p:txBody>
          <a:bodyPr wrap="square">
            <a:spAutoFit/>
          </a:bodyPr>
          <a:lstStyle/>
          <a:p>
            <a:r>
              <a:rPr lang="en-IE" sz="1800" dirty="0">
                <a:solidFill>
                  <a:schemeClr val="bg2">
                    <a:lumMod val="10000"/>
                  </a:schemeClr>
                </a:solidFill>
                <a:latin typeface="+mn-lt"/>
              </a:rPr>
              <a:t>Why EOL</a:t>
            </a:r>
            <a:r>
              <a:rPr lang="zh-CN" altLang="en-US" sz="1800" dirty="0">
                <a:solidFill>
                  <a:schemeClr val="bg2">
                    <a:lumMod val="10000"/>
                  </a:schemeClr>
                </a:solidFill>
                <a:latin typeface="+mn-lt"/>
              </a:rPr>
              <a:t>？</a:t>
            </a:r>
            <a:r>
              <a:rPr lang="en-IE" sz="1800" dirty="0">
                <a:solidFill>
                  <a:schemeClr val="bg2">
                    <a:lumMod val="10000"/>
                  </a:schemeClr>
                </a:solidFill>
                <a:latin typeface="+mn-lt"/>
              </a:rPr>
              <a:t>- focus on </a:t>
            </a:r>
            <a:r>
              <a:rPr lang="en-US" altLang="zh-CN" sz="1800" kern="1200" dirty="0">
                <a:solidFill>
                  <a:prstClr val="black"/>
                </a:solidFill>
                <a:latin typeface="+mn-lt"/>
                <a:ea typeface="等线" panose="02010600030101010101" pitchFamily="2" charset="-122"/>
                <a:cs typeface="Arial" panose="020B0604020202020204" pitchFamily="34" charset="0"/>
              </a:rPr>
              <a:t>PMT </a:t>
            </a:r>
            <a:r>
              <a:rPr lang="en-IE" altLang="zh-CN" sz="1800" kern="1200" dirty="0">
                <a:solidFill>
                  <a:prstClr val="black"/>
                </a:solidFill>
                <a:latin typeface="+mn-lt"/>
                <a:ea typeface="等线" panose="02010600030101010101" pitchFamily="2" charset="-122"/>
                <a:cs typeface="Arial" panose="020B0604020202020204" pitchFamily="34" charset="0"/>
              </a:rPr>
              <a:t>and</a:t>
            </a:r>
            <a:r>
              <a:rPr lang="zh-CN" altLang="en-US" sz="1800" kern="1200" dirty="0">
                <a:solidFill>
                  <a:prstClr val="black"/>
                </a:solidFill>
                <a:latin typeface="+mn-lt"/>
                <a:ea typeface="等线" panose="02010600030101010101" pitchFamily="2" charset="-122"/>
                <a:cs typeface="Arial" panose="020B0604020202020204" pitchFamily="34" charset="0"/>
              </a:rPr>
              <a:t> </a:t>
            </a:r>
            <a:r>
              <a:rPr lang="en-IE" altLang="zh-CN" sz="1800" kern="1200" dirty="0">
                <a:solidFill>
                  <a:prstClr val="black"/>
                </a:solidFill>
                <a:latin typeface="+mn-lt"/>
                <a:ea typeface="等线" panose="02010600030101010101" pitchFamily="2" charset="-122"/>
                <a:cs typeface="Arial" panose="020B0604020202020204" pitchFamily="34" charset="0"/>
              </a:rPr>
              <a:t>MT</a:t>
            </a:r>
          </a:p>
          <a:p>
            <a:r>
              <a:rPr lang="en-IE" sz="1800" kern="1200" dirty="0">
                <a:solidFill>
                  <a:prstClr val="black"/>
                </a:solidFill>
                <a:latin typeface="+mj-lt"/>
                <a:ea typeface="+mn-ea"/>
                <a:cs typeface="+mn-cs"/>
              </a:rPr>
              <a:t>                     -precise decision commitment time</a:t>
            </a:r>
            <a:endParaRPr lang="en-IE" sz="1800" dirty="0">
              <a:latin typeface="+mn-lt"/>
            </a:endParaRPr>
          </a:p>
        </p:txBody>
      </p:sp>
      <p:sp>
        <p:nvSpPr>
          <p:cNvPr id="30" name="TextBox 29">
            <a:extLst>
              <a:ext uri="{FF2B5EF4-FFF2-40B4-BE49-F238E27FC236}">
                <a16:creationId xmlns:a16="http://schemas.microsoft.com/office/drawing/2014/main" id="{E6B1C179-28C1-342B-1E9F-DCC3C0F538F3}"/>
              </a:ext>
            </a:extLst>
          </p:cNvPr>
          <p:cNvSpPr txBox="1"/>
          <p:nvPr/>
        </p:nvSpPr>
        <p:spPr>
          <a:xfrm>
            <a:off x="5346134" y="3543664"/>
            <a:ext cx="631765" cy="307777"/>
          </a:xfrm>
          <a:prstGeom prst="rect">
            <a:avLst/>
          </a:prstGeom>
          <a:noFill/>
        </p:spPr>
        <p:txBody>
          <a:bodyPr wrap="square" rtlCol="0">
            <a:spAutoFit/>
          </a:bodyPr>
          <a:lstStyle/>
          <a:p>
            <a:r>
              <a:rPr lang="en-IE" b="1" dirty="0">
                <a:highlight>
                  <a:srgbClr val="FFFF00"/>
                </a:highlight>
              </a:rPr>
              <a:t>EOL</a:t>
            </a:r>
          </a:p>
        </p:txBody>
      </p:sp>
      <p:cxnSp>
        <p:nvCxnSpPr>
          <p:cNvPr id="31" name="Straight Arrow Connector 30">
            <a:extLst>
              <a:ext uri="{FF2B5EF4-FFF2-40B4-BE49-F238E27FC236}">
                <a16:creationId xmlns:a16="http://schemas.microsoft.com/office/drawing/2014/main" id="{DC2F04EF-4F1B-F744-E48C-AA11437266DB}"/>
              </a:ext>
            </a:extLst>
          </p:cNvPr>
          <p:cNvCxnSpPr>
            <a:cxnSpLocks/>
            <a:stCxn id="30" idx="0"/>
          </p:cNvCxnSpPr>
          <p:nvPr/>
        </p:nvCxnSpPr>
        <p:spPr>
          <a:xfrm flipH="1" flipV="1">
            <a:off x="5630274" y="3216059"/>
            <a:ext cx="31743" cy="3276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77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93">
          <a:extLst>
            <a:ext uri="{FF2B5EF4-FFF2-40B4-BE49-F238E27FC236}">
              <a16:creationId xmlns:a16="http://schemas.microsoft.com/office/drawing/2014/main" id="{5EAE09BB-BF46-1955-D262-3A4C2048D8F2}"/>
            </a:ext>
          </a:extLst>
        </p:cNvPr>
        <p:cNvGrpSpPr/>
        <p:nvPr/>
      </p:nvGrpSpPr>
      <p:grpSpPr>
        <a:xfrm>
          <a:off x="0" y="0"/>
          <a:ext cx="0" cy="0"/>
          <a:chOff x="0" y="0"/>
          <a:chExt cx="0" cy="0"/>
        </a:xfrm>
      </p:grpSpPr>
      <p:sp>
        <p:nvSpPr>
          <p:cNvPr id="294" name="Google Shape;294;p7">
            <a:extLst>
              <a:ext uri="{FF2B5EF4-FFF2-40B4-BE49-F238E27FC236}">
                <a16:creationId xmlns:a16="http://schemas.microsoft.com/office/drawing/2014/main" id="{0EA23D22-78C2-1C90-A4E9-5BBA79CBC284}"/>
              </a:ext>
            </a:extLst>
          </p:cNvPr>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a:extLst>
              <a:ext uri="{FF2B5EF4-FFF2-40B4-BE49-F238E27FC236}">
                <a16:creationId xmlns:a16="http://schemas.microsoft.com/office/drawing/2014/main" id="{931C5641-8084-84A9-4FBD-338040FF9BCD}"/>
              </a:ext>
            </a:extLst>
          </p:cNvPr>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a:extLst>
              <a:ext uri="{FF2B5EF4-FFF2-40B4-BE49-F238E27FC236}">
                <a16:creationId xmlns:a16="http://schemas.microsoft.com/office/drawing/2014/main" id="{02E4AB34-3CE2-51F2-CD2B-2686B5600C00}"/>
              </a:ext>
            </a:extLst>
          </p:cNvPr>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a:extLst>
              <a:ext uri="{FF2B5EF4-FFF2-40B4-BE49-F238E27FC236}">
                <a16:creationId xmlns:a16="http://schemas.microsoft.com/office/drawing/2014/main" id="{6AD9B07E-1EAF-850F-E81C-1EC3768E2F02}"/>
              </a:ext>
            </a:extLst>
          </p:cNvPr>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a:extLst>
              <a:ext uri="{FF2B5EF4-FFF2-40B4-BE49-F238E27FC236}">
                <a16:creationId xmlns:a16="http://schemas.microsoft.com/office/drawing/2014/main" id="{989F801A-6FB0-F6DC-EF9F-5D240A9374A8}"/>
              </a:ext>
            </a:extLst>
          </p:cNvPr>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a:extLst>
              <a:ext uri="{FF2B5EF4-FFF2-40B4-BE49-F238E27FC236}">
                <a16:creationId xmlns:a16="http://schemas.microsoft.com/office/drawing/2014/main" id="{0146E1B7-692E-C5C6-1ECC-1C55FEAF9752}"/>
              </a:ext>
            </a:extLst>
          </p:cNvPr>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a:extLst>
              <a:ext uri="{FF2B5EF4-FFF2-40B4-BE49-F238E27FC236}">
                <a16:creationId xmlns:a16="http://schemas.microsoft.com/office/drawing/2014/main" id="{4FD7391F-57AB-9D62-9917-43CBBE0B3E7D}"/>
              </a:ext>
            </a:extLst>
          </p:cNvPr>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a:extLst>
              <a:ext uri="{FF2B5EF4-FFF2-40B4-BE49-F238E27FC236}">
                <a16:creationId xmlns:a16="http://schemas.microsoft.com/office/drawing/2014/main" id="{9B9023EE-CEE5-B2DF-3AC7-E9B1D1C5B92E}"/>
              </a:ext>
            </a:extLst>
          </p:cNvPr>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a:extLst>
              <a:ext uri="{FF2B5EF4-FFF2-40B4-BE49-F238E27FC236}">
                <a16:creationId xmlns:a16="http://schemas.microsoft.com/office/drawing/2014/main" id="{8BCDEFF0-3173-DAF9-C2BA-D82386857197}"/>
              </a:ext>
            </a:extLst>
          </p:cNvPr>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a:extLst>
              <a:ext uri="{FF2B5EF4-FFF2-40B4-BE49-F238E27FC236}">
                <a16:creationId xmlns:a16="http://schemas.microsoft.com/office/drawing/2014/main" id="{E05C37D2-B498-30A0-42A7-DFA86B195DE8}"/>
              </a:ext>
            </a:extLst>
          </p:cNvPr>
          <p:cNvPicPr preferRelativeResize="0"/>
          <p:nvPr/>
        </p:nvPicPr>
        <p:blipFill rotWithShape="1">
          <a:blip r:embed="rId10">
            <a:alphaModFix/>
          </a:blip>
          <a:srcRect/>
          <a:stretch/>
        </p:blipFill>
        <p:spPr>
          <a:xfrm>
            <a:off x="267597" y="5223239"/>
            <a:ext cx="753509" cy="753509"/>
          </a:xfrm>
          <a:prstGeom prst="rect">
            <a:avLst/>
          </a:prstGeom>
          <a:noFill/>
          <a:ln>
            <a:noFill/>
          </a:ln>
        </p:spPr>
      </p:pic>
      <p:pic>
        <p:nvPicPr>
          <p:cNvPr id="3" name="Picture 2">
            <a:extLst>
              <a:ext uri="{FF2B5EF4-FFF2-40B4-BE49-F238E27FC236}">
                <a16:creationId xmlns:a16="http://schemas.microsoft.com/office/drawing/2014/main" id="{97C759AE-C4A3-2515-B399-59D045B1CF9A}"/>
              </a:ext>
            </a:extLst>
          </p:cNvPr>
          <p:cNvPicPr>
            <a:picLocks noChangeAspect="1"/>
          </p:cNvPicPr>
          <p:nvPr/>
        </p:nvPicPr>
        <p:blipFill>
          <a:blip r:embed="rId11"/>
          <a:stretch>
            <a:fillRect/>
          </a:stretch>
        </p:blipFill>
        <p:spPr>
          <a:xfrm>
            <a:off x="10465332" y="16156"/>
            <a:ext cx="1645439" cy="388922"/>
          </a:xfrm>
          <a:prstGeom prst="rect">
            <a:avLst/>
          </a:prstGeom>
        </p:spPr>
      </p:pic>
      <p:pic>
        <p:nvPicPr>
          <p:cNvPr id="2" name="Picture 1">
            <a:extLst>
              <a:ext uri="{FF2B5EF4-FFF2-40B4-BE49-F238E27FC236}">
                <a16:creationId xmlns:a16="http://schemas.microsoft.com/office/drawing/2014/main" id="{BCF12D38-DCFD-7112-7900-B06EB45191A9}"/>
              </a:ext>
            </a:extLst>
          </p:cNvPr>
          <p:cNvPicPr>
            <a:picLocks noChangeAspect="1"/>
          </p:cNvPicPr>
          <p:nvPr/>
        </p:nvPicPr>
        <p:blipFill>
          <a:blip r:embed="rId12"/>
          <a:stretch>
            <a:fillRect/>
          </a:stretch>
        </p:blipFill>
        <p:spPr>
          <a:xfrm>
            <a:off x="1847350" y="77075"/>
            <a:ext cx="7560326" cy="6580586"/>
          </a:xfrm>
          <a:prstGeom prst="rect">
            <a:avLst/>
          </a:prstGeom>
        </p:spPr>
      </p:pic>
      <p:sp>
        <p:nvSpPr>
          <p:cNvPr id="4" name="Title 6">
            <a:extLst>
              <a:ext uri="{FF2B5EF4-FFF2-40B4-BE49-F238E27FC236}">
                <a16:creationId xmlns:a16="http://schemas.microsoft.com/office/drawing/2014/main" id="{AACC54A4-19E3-2111-56A3-8BCA13462E5C}"/>
              </a:ext>
            </a:extLst>
          </p:cNvPr>
          <p:cNvSpPr txBox="1">
            <a:spLocks/>
          </p:cNvSpPr>
          <p:nvPr/>
        </p:nvSpPr>
        <p:spPr>
          <a:xfrm>
            <a:off x="8239442" y="1849748"/>
            <a:ext cx="3952558" cy="15176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Decision making model type</a:t>
            </a:r>
          </a:p>
        </p:txBody>
      </p:sp>
    </p:spTree>
    <p:extLst>
      <p:ext uri="{BB962C8B-B14F-4D97-AF65-F5344CB8AC3E}">
        <p14:creationId xmlns:p14="http://schemas.microsoft.com/office/powerpoint/2010/main" val="1871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9"/>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p:cNvPicPr preferRelativeResize="0"/>
          <p:nvPr/>
        </p:nvPicPr>
        <p:blipFill rotWithShape="1">
          <a:blip r:embed="rId3">
            <a:alphaModFix/>
          </a:blip>
          <a:srcRect/>
          <a:stretch/>
        </p:blipFill>
        <p:spPr>
          <a:xfrm>
            <a:off x="293931" y="6099610"/>
            <a:ext cx="644604" cy="644604"/>
          </a:xfrm>
          <a:prstGeom prst="rect">
            <a:avLst/>
          </a:prstGeom>
          <a:noFill/>
          <a:ln>
            <a:noFill/>
          </a:ln>
        </p:spPr>
      </p:pic>
      <p:pic>
        <p:nvPicPr>
          <p:cNvPr id="474" name="Google Shape;474;p39"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475" name="Google Shape;475;p39" descr="Open book outline"/>
          <p:cNvPicPr preferRelativeResize="0"/>
          <p:nvPr/>
        </p:nvPicPr>
        <p:blipFill rotWithShape="1">
          <a:blip r:embed="rId5">
            <a:alphaModFix/>
          </a:blip>
          <a:srcRect/>
          <a:stretch/>
        </p:blipFill>
        <p:spPr>
          <a:xfrm>
            <a:off x="263979" y="1026462"/>
            <a:ext cx="741323" cy="741323"/>
          </a:xfrm>
          <a:prstGeom prst="rect">
            <a:avLst/>
          </a:prstGeom>
          <a:noFill/>
          <a:ln>
            <a:noFill/>
          </a:ln>
        </p:spPr>
      </p:pic>
      <p:pic>
        <p:nvPicPr>
          <p:cNvPr id="476" name="Google Shape;476;p39" descr="Bullseye with solid fill"/>
          <p:cNvPicPr preferRelativeResize="0"/>
          <p:nvPr/>
        </p:nvPicPr>
        <p:blipFill rotWithShape="1">
          <a:blip r:embed="rId6">
            <a:alphaModFix/>
          </a:blip>
          <a:srcRect/>
          <a:stretch/>
        </p:blipFill>
        <p:spPr>
          <a:xfrm>
            <a:off x="257789" y="1871013"/>
            <a:ext cx="747513" cy="747513"/>
          </a:xfrm>
          <a:prstGeom prst="rect">
            <a:avLst/>
          </a:prstGeom>
          <a:noFill/>
          <a:ln>
            <a:noFill/>
          </a:ln>
        </p:spPr>
      </p:pic>
      <p:pic>
        <p:nvPicPr>
          <p:cNvPr id="477" name="Google Shape;477;p39" descr="Lights On with solid fill"/>
          <p:cNvPicPr preferRelativeResize="0"/>
          <p:nvPr/>
        </p:nvPicPr>
        <p:blipFill rotWithShape="1">
          <a:blip r:embed="rId7">
            <a:alphaModFix/>
          </a:blip>
          <a:srcRect/>
          <a:stretch/>
        </p:blipFill>
        <p:spPr>
          <a:xfrm>
            <a:off x="236360" y="2707316"/>
            <a:ext cx="725352" cy="725352"/>
          </a:xfrm>
          <a:prstGeom prst="rect">
            <a:avLst/>
          </a:prstGeom>
          <a:noFill/>
          <a:ln>
            <a:noFill/>
          </a:ln>
        </p:spPr>
      </p:pic>
      <p:pic>
        <p:nvPicPr>
          <p:cNvPr id="478" name="Google Shape;478;p39" descr="Contract with solid fill"/>
          <p:cNvPicPr preferRelativeResize="0"/>
          <p:nvPr/>
        </p:nvPicPr>
        <p:blipFill rotWithShape="1">
          <a:blip r:embed="rId8">
            <a:alphaModFix/>
          </a:blip>
          <a:srcRect/>
          <a:stretch/>
        </p:blipFill>
        <p:spPr>
          <a:xfrm>
            <a:off x="270755" y="3584464"/>
            <a:ext cx="690957" cy="690957"/>
          </a:xfrm>
          <a:prstGeom prst="rect">
            <a:avLst/>
          </a:prstGeom>
          <a:noFill/>
          <a:ln>
            <a:noFill/>
          </a:ln>
        </p:spPr>
      </p:pic>
      <p:pic>
        <p:nvPicPr>
          <p:cNvPr id="479" name="Google Shape;479;p39" descr="Court with solid fill"/>
          <p:cNvPicPr preferRelativeResize="0"/>
          <p:nvPr/>
        </p:nvPicPr>
        <p:blipFill rotWithShape="1">
          <a:blip r:embed="rId9">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p:cNvPicPr preferRelativeResize="0"/>
          <p:nvPr/>
        </p:nvPicPr>
        <p:blipFill rotWithShape="1">
          <a:blip r:embed="rId10">
            <a:alphaModFix/>
          </a:blip>
          <a:srcRect/>
          <a:stretch/>
        </p:blipFill>
        <p:spPr>
          <a:xfrm>
            <a:off x="257789" y="5243504"/>
            <a:ext cx="753509" cy="753509"/>
          </a:xfrm>
          <a:prstGeom prst="rect">
            <a:avLst/>
          </a:prstGeom>
          <a:noFill/>
          <a:ln>
            <a:noFill/>
          </a:ln>
        </p:spPr>
      </p:pic>
      <p:sp>
        <p:nvSpPr>
          <p:cNvPr id="2" name="Title 1">
            <a:extLst>
              <a:ext uri="{FF2B5EF4-FFF2-40B4-BE49-F238E27FC236}">
                <a16:creationId xmlns:a16="http://schemas.microsoft.com/office/drawing/2014/main" id="{F1A5C09F-EC52-3F92-9AD5-D3932FF5C589}"/>
              </a:ext>
            </a:extLst>
          </p:cNvPr>
          <p:cNvSpPr>
            <a:spLocks noGrp="1"/>
          </p:cNvSpPr>
          <p:nvPr/>
        </p:nvSpPr>
        <p:spPr>
          <a:xfrm>
            <a:off x="1727904" y="450772"/>
            <a:ext cx="8407332" cy="908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IE" sz="3200" dirty="0">
                <a:solidFill>
                  <a:sysClr val="windowText" lastClr="000000"/>
                </a:solidFill>
                <a:latin typeface="Aptos Display" panose="02110004020202020204"/>
              </a:rPr>
              <a:t>Current ‘results and Hypo’</a:t>
            </a:r>
            <a:endParaRPr kumimoji="0" lang="en-IE" sz="32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
        <p:nvSpPr>
          <p:cNvPr id="3" name="Content Placeholder 2">
            <a:extLst>
              <a:ext uri="{FF2B5EF4-FFF2-40B4-BE49-F238E27FC236}">
                <a16:creationId xmlns:a16="http://schemas.microsoft.com/office/drawing/2014/main" id="{49C28F31-D06B-27DA-6681-F520B7A48BB5}"/>
              </a:ext>
            </a:extLst>
          </p:cNvPr>
          <p:cNvSpPr>
            <a:spLocks noGrp="1"/>
          </p:cNvSpPr>
          <p:nvPr/>
        </p:nvSpPr>
        <p:spPr>
          <a:xfrm>
            <a:off x="1727904" y="1873534"/>
            <a:ext cx="9557353" cy="4905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E" sz="1900" dirty="0">
                <a:solidFill>
                  <a:schemeClr val="bg2">
                    <a:lumMod val="10000"/>
                  </a:schemeClr>
                </a:solidFill>
              </a:rPr>
              <a:t>BCP is more ‘Serial’ model</a:t>
            </a:r>
          </a:p>
          <a:p>
            <a:pPr marL="0" indent="0">
              <a:lnSpc>
                <a:spcPct val="150000"/>
              </a:lnSpc>
              <a:buNone/>
            </a:pPr>
            <a:r>
              <a:rPr lang="en-IE" sz="1900" dirty="0">
                <a:solidFill>
                  <a:schemeClr val="bg2">
                    <a:lumMod val="10000"/>
                  </a:schemeClr>
                </a:solidFill>
              </a:rPr>
              <a:t>FDI have more ‘continues forward flow+ feedback loop’</a:t>
            </a:r>
          </a:p>
          <a:p>
            <a:pPr marL="914400" lvl="1" indent="-457200">
              <a:lnSpc>
                <a:spcPct val="150000"/>
              </a:lnSpc>
              <a:buFont typeface="+mj-lt"/>
              <a:buAutoNum type="arabicPeriod"/>
            </a:pPr>
            <a:r>
              <a:rPr lang="en-IE" sz="1900" dirty="0">
                <a:solidFill>
                  <a:schemeClr val="bg2">
                    <a:lumMod val="10000"/>
                  </a:schemeClr>
                </a:solidFill>
              </a:rPr>
              <a:t>BCP MT faster than FDI (Behaviour analysis)</a:t>
            </a:r>
          </a:p>
          <a:p>
            <a:pPr marL="914400" lvl="1" indent="-457200">
              <a:lnSpc>
                <a:spcPct val="150000"/>
              </a:lnSpc>
              <a:buFont typeface="+mj-lt"/>
              <a:buAutoNum type="arabicPeriod"/>
            </a:pPr>
            <a:r>
              <a:rPr lang="en-IE" sz="1900" dirty="0">
                <a:solidFill>
                  <a:schemeClr val="bg2">
                    <a:lumMod val="10000"/>
                  </a:schemeClr>
                </a:solidFill>
              </a:rPr>
              <a:t>No partial EMG burst in biceps (EMG analysis)</a:t>
            </a:r>
          </a:p>
          <a:p>
            <a:pPr marL="914400" lvl="1" indent="-457200">
              <a:lnSpc>
                <a:spcPct val="150000"/>
              </a:lnSpc>
              <a:buFont typeface="+mj-lt"/>
              <a:buAutoNum type="arabicPeriod"/>
            </a:pPr>
            <a:r>
              <a:rPr lang="en-IE" sz="1900" dirty="0">
                <a:solidFill>
                  <a:schemeClr val="bg2">
                    <a:lumMod val="10000"/>
                  </a:schemeClr>
                </a:solidFill>
              </a:rPr>
              <a:t> Same sensory input (SSVEP)</a:t>
            </a:r>
            <a:r>
              <a:rPr lang="en-US" sz="1900" dirty="0">
                <a:solidFill>
                  <a:schemeClr val="bg2">
                    <a:lumMod val="10000"/>
                  </a:schemeClr>
                </a:solidFill>
              </a:rPr>
              <a:t> </a:t>
            </a:r>
          </a:p>
          <a:p>
            <a:pPr marL="914400" lvl="1" indent="-457200">
              <a:lnSpc>
                <a:spcPct val="150000"/>
              </a:lnSpc>
              <a:buFont typeface="+mj-lt"/>
              <a:buAutoNum type="arabicPeriod"/>
            </a:pPr>
            <a:r>
              <a:rPr lang="en-US" sz="1900" dirty="0">
                <a:solidFill>
                  <a:schemeClr val="bg2">
                    <a:lumMod val="10000"/>
                  </a:schemeClr>
                </a:solidFill>
              </a:rPr>
              <a:t>More medial areas of the motor corte</a:t>
            </a:r>
            <a:r>
              <a:rPr lang="en-IE" sz="1900" dirty="0">
                <a:solidFill>
                  <a:schemeClr val="bg2">
                    <a:lumMod val="10000"/>
                  </a:schemeClr>
                </a:solidFill>
              </a:rPr>
              <a:t>x for BCP (scalp plot, LRP)</a:t>
            </a:r>
          </a:p>
          <a:p>
            <a:pPr marL="914400" lvl="1" indent="-457200">
              <a:lnSpc>
                <a:spcPct val="150000"/>
              </a:lnSpc>
              <a:buFont typeface="+mj-lt"/>
              <a:buAutoNum type="arabicPeriod"/>
            </a:pPr>
            <a:r>
              <a:rPr lang="en-IE" sz="1900" dirty="0">
                <a:solidFill>
                  <a:schemeClr val="bg2">
                    <a:lumMod val="10000"/>
                  </a:schemeClr>
                </a:solidFill>
              </a:rPr>
              <a:t>BCP </a:t>
            </a:r>
            <a:r>
              <a:rPr lang="en-US" altLang="zh-CN" sz="1900" kern="1200" dirty="0">
                <a:solidFill>
                  <a:prstClr val="black"/>
                </a:solidFill>
                <a:ea typeface="等线" panose="02010600030101010101" pitchFamily="2" charset="-122"/>
                <a:cs typeface="+mn-cs"/>
              </a:rPr>
              <a:t>PMT &amp; MT </a:t>
            </a:r>
            <a:r>
              <a:rPr lang="en-US" sz="1900" kern="1200" dirty="0">
                <a:solidFill>
                  <a:prstClr val="black"/>
                </a:solidFill>
                <a:ea typeface="+mn-ea"/>
                <a:cs typeface="+mn-cs"/>
              </a:rPr>
              <a:t>monotonically decrease </a:t>
            </a:r>
            <a:r>
              <a:rPr lang="en-US" altLang="zh-CN" sz="1900" dirty="0">
                <a:solidFill>
                  <a:schemeClr val="bg2">
                    <a:lumMod val="10000"/>
                  </a:schemeClr>
                </a:solidFill>
              </a:rPr>
              <a:t>(</a:t>
            </a:r>
            <a:r>
              <a:rPr lang="en-IE" sz="1900" dirty="0">
                <a:solidFill>
                  <a:schemeClr val="bg2">
                    <a:lumMod val="10000"/>
                  </a:schemeClr>
                </a:solidFill>
              </a:rPr>
              <a:t>CPP; MB</a:t>
            </a:r>
            <a:r>
              <a:rPr lang="en-US" altLang="zh-CN" sz="1900" dirty="0">
                <a:solidFill>
                  <a:schemeClr val="bg2">
                    <a:lumMod val="10000"/>
                  </a:schemeClr>
                </a:solidFill>
              </a:rPr>
              <a:t>)</a:t>
            </a:r>
          </a:p>
          <a:p>
            <a:pPr marL="0" indent="0">
              <a:lnSpc>
                <a:spcPct val="150000"/>
              </a:lnSpc>
              <a:buNone/>
            </a:pPr>
            <a:r>
              <a:rPr lang="en-IE" sz="1900" dirty="0">
                <a:solidFill>
                  <a:schemeClr val="bg2">
                    <a:lumMod val="10000"/>
                  </a:schemeClr>
                </a:solidFill>
              </a:rPr>
              <a:t>Different participant different psychology kernel (LMM)</a:t>
            </a:r>
          </a:p>
          <a:p>
            <a:pPr marL="0" indent="0">
              <a:lnSpc>
                <a:spcPct val="150000"/>
              </a:lnSpc>
              <a:buNone/>
            </a:pPr>
            <a:r>
              <a:rPr lang="en-IE" sz="1900" dirty="0">
                <a:solidFill>
                  <a:schemeClr val="bg2">
                    <a:lumMod val="10000"/>
                  </a:schemeClr>
                </a:solidFill>
              </a:rPr>
              <a:t>Between block there’s learning activity (LMM) – delayed feedback</a:t>
            </a:r>
          </a:p>
          <a:p>
            <a:pPr marL="0" indent="0">
              <a:lnSpc>
                <a:spcPct val="150000"/>
              </a:lnSpc>
              <a:buNone/>
            </a:pPr>
            <a:endParaRPr lang="en-IE" sz="2400" dirty="0">
              <a:solidFill>
                <a:schemeClr val="bg2">
                  <a:lumMod val="10000"/>
                </a:schemeClr>
              </a:solidFill>
              <a:latin typeface="Arial" panose="020B0604020202020204" pitchFamily="34" charset="0"/>
            </a:endParaRPr>
          </a:p>
          <a:p>
            <a:pPr marL="514350" indent="-514350">
              <a:lnSpc>
                <a:spcPct val="150000"/>
              </a:lnSpc>
              <a:buFont typeface="+mj-lt"/>
              <a:buAutoNum type="arabicPeriod"/>
            </a:pPr>
            <a:endParaRPr lang="en-IE" dirty="0">
              <a:solidFill>
                <a:schemeClr val="bg2">
                  <a:lumMod val="10000"/>
                </a:schemeClr>
              </a:solidFill>
              <a:latin typeface="Arial" panose="020B0604020202020204" pitchFamily="34" charset="0"/>
            </a:endParaRPr>
          </a:p>
        </p:txBody>
      </p:sp>
      <p:graphicFrame>
        <p:nvGraphicFramePr>
          <p:cNvPr id="4" name="Diagram 3">
            <a:extLst>
              <a:ext uri="{FF2B5EF4-FFF2-40B4-BE49-F238E27FC236}">
                <a16:creationId xmlns:a16="http://schemas.microsoft.com/office/drawing/2014/main" id="{7184D742-F129-6E8F-3BF4-84D54A086748}"/>
              </a:ext>
            </a:extLst>
          </p:cNvPr>
          <p:cNvGraphicFramePr/>
          <p:nvPr/>
        </p:nvGraphicFramePr>
        <p:xfrm>
          <a:off x="7804600" y="405078"/>
          <a:ext cx="2273187" cy="358081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5" name="TextBox 4">
            <a:extLst>
              <a:ext uri="{FF2B5EF4-FFF2-40B4-BE49-F238E27FC236}">
                <a16:creationId xmlns:a16="http://schemas.microsoft.com/office/drawing/2014/main" id="{4B4F2FC0-C84E-026A-14BA-8CE4C0416470}"/>
              </a:ext>
            </a:extLst>
          </p:cNvPr>
          <p:cNvSpPr txBox="1"/>
          <p:nvPr/>
        </p:nvSpPr>
        <p:spPr>
          <a:xfrm>
            <a:off x="10231348" y="419333"/>
            <a:ext cx="2107815" cy="523220"/>
          </a:xfrm>
          <a:prstGeom prst="rect">
            <a:avLst/>
          </a:prstGeom>
          <a:noFill/>
        </p:spPr>
        <p:txBody>
          <a:bodyPr wrap="square">
            <a:spAutoFit/>
          </a:bodyPr>
          <a:lstStyle/>
          <a:p>
            <a:r>
              <a:rPr lang="en-IE" dirty="0">
                <a:solidFill>
                  <a:schemeClr val="bg2">
                    <a:lumMod val="10000"/>
                  </a:schemeClr>
                </a:solidFill>
                <a:latin typeface="Arial" panose="020B0604020202020204" pitchFamily="34" charset="0"/>
              </a:rPr>
              <a:t>Amplitude:	BCP=FDI</a:t>
            </a:r>
          </a:p>
          <a:p>
            <a:r>
              <a:rPr lang="en-IE" dirty="0">
                <a:solidFill>
                  <a:schemeClr val="bg2">
                    <a:lumMod val="10000"/>
                  </a:schemeClr>
                </a:solidFill>
                <a:latin typeface="Arial" panose="020B0604020202020204" pitchFamily="34" charset="0"/>
              </a:rPr>
              <a:t>Time:	BCP=FDI</a:t>
            </a:r>
            <a:endParaRPr lang="en-IE" dirty="0"/>
          </a:p>
        </p:txBody>
      </p:sp>
      <p:sp>
        <p:nvSpPr>
          <p:cNvPr id="6" name="TextBox 5">
            <a:extLst>
              <a:ext uri="{FF2B5EF4-FFF2-40B4-BE49-F238E27FC236}">
                <a16:creationId xmlns:a16="http://schemas.microsoft.com/office/drawing/2014/main" id="{BC96F64B-AFEF-D329-3CED-F5D13A0E6CAB}"/>
              </a:ext>
            </a:extLst>
          </p:cNvPr>
          <p:cNvSpPr txBox="1"/>
          <p:nvPr/>
        </p:nvSpPr>
        <p:spPr>
          <a:xfrm>
            <a:off x="10231349" y="1425339"/>
            <a:ext cx="2107815" cy="523220"/>
          </a:xfrm>
          <a:prstGeom prst="rect">
            <a:avLst/>
          </a:prstGeom>
          <a:noFill/>
        </p:spPr>
        <p:txBody>
          <a:bodyPr wrap="square">
            <a:spAutoFit/>
          </a:bodyPr>
          <a:lstStyle/>
          <a:p>
            <a:r>
              <a:rPr lang="en-IE" dirty="0">
                <a:solidFill>
                  <a:schemeClr val="bg2">
                    <a:lumMod val="10000"/>
                  </a:schemeClr>
                </a:solidFill>
                <a:latin typeface="Arial" panose="020B0604020202020204" pitchFamily="34" charset="0"/>
              </a:rPr>
              <a:t>Amplitude:	BCP&gt;FDI</a:t>
            </a:r>
          </a:p>
          <a:p>
            <a:r>
              <a:rPr lang="en-IE" dirty="0">
                <a:solidFill>
                  <a:schemeClr val="bg2">
                    <a:lumMod val="10000"/>
                  </a:schemeClr>
                </a:solidFill>
                <a:latin typeface="Arial" panose="020B0604020202020204" pitchFamily="34" charset="0"/>
              </a:rPr>
              <a:t>Time:	BCP&lt;FDI</a:t>
            </a:r>
            <a:endParaRPr lang="en-IE" dirty="0"/>
          </a:p>
        </p:txBody>
      </p:sp>
      <p:sp>
        <p:nvSpPr>
          <p:cNvPr id="7" name="TextBox 6">
            <a:extLst>
              <a:ext uri="{FF2B5EF4-FFF2-40B4-BE49-F238E27FC236}">
                <a16:creationId xmlns:a16="http://schemas.microsoft.com/office/drawing/2014/main" id="{30E91A6D-A0CD-3BF9-ACFD-9BA72A517115}"/>
              </a:ext>
            </a:extLst>
          </p:cNvPr>
          <p:cNvSpPr txBox="1"/>
          <p:nvPr/>
        </p:nvSpPr>
        <p:spPr>
          <a:xfrm>
            <a:off x="10199066" y="2396754"/>
            <a:ext cx="2107815" cy="523220"/>
          </a:xfrm>
          <a:prstGeom prst="rect">
            <a:avLst/>
          </a:prstGeom>
          <a:noFill/>
        </p:spPr>
        <p:txBody>
          <a:bodyPr wrap="square">
            <a:spAutoFit/>
          </a:bodyPr>
          <a:lstStyle/>
          <a:p>
            <a:r>
              <a:rPr lang="en-IE" dirty="0">
                <a:solidFill>
                  <a:schemeClr val="bg2">
                    <a:lumMod val="10000"/>
                  </a:schemeClr>
                </a:solidFill>
                <a:latin typeface="Arial" panose="020B0604020202020204" pitchFamily="34" charset="0"/>
              </a:rPr>
              <a:t>Amplitude:	BCP&lt;FDI</a:t>
            </a:r>
          </a:p>
          <a:p>
            <a:r>
              <a:rPr lang="en-IE" dirty="0">
                <a:solidFill>
                  <a:schemeClr val="bg2">
                    <a:lumMod val="10000"/>
                  </a:schemeClr>
                </a:solidFill>
                <a:latin typeface="Arial" panose="020B0604020202020204" pitchFamily="34" charset="0"/>
              </a:rPr>
              <a:t>Time:	BCP&gt;FDI</a:t>
            </a:r>
            <a:endParaRPr lang="en-IE" dirty="0"/>
          </a:p>
        </p:txBody>
      </p:sp>
      <p:sp>
        <p:nvSpPr>
          <p:cNvPr id="8" name="TextBox 7">
            <a:extLst>
              <a:ext uri="{FF2B5EF4-FFF2-40B4-BE49-F238E27FC236}">
                <a16:creationId xmlns:a16="http://schemas.microsoft.com/office/drawing/2014/main" id="{65239839-CB46-25C9-F334-12B7CDA8BB66}"/>
              </a:ext>
            </a:extLst>
          </p:cNvPr>
          <p:cNvSpPr txBox="1"/>
          <p:nvPr/>
        </p:nvSpPr>
        <p:spPr>
          <a:xfrm>
            <a:off x="10231347" y="3354880"/>
            <a:ext cx="2107815" cy="523220"/>
          </a:xfrm>
          <a:prstGeom prst="rect">
            <a:avLst/>
          </a:prstGeom>
          <a:noFill/>
        </p:spPr>
        <p:txBody>
          <a:bodyPr wrap="square">
            <a:spAutoFit/>
          </a:bodyPr>
          <a:lstStyle/>
          <a:p>
            <a:r>
              <a:rPr lang="en-IE" dirty="0">
                <a:solidFill>
                  <a:schemeClr val="bg2">
                    <a:lumMod val="10000"/>
                  </a:schemeClr>
                </a:solidFill>
                <a:latin typeface="Arial" panose="020B0604020202020204" pitchFamily="34" charset="0"/>
              </a:rPr>
              <a:t>Amplitude:	BCP&gt;FDI</a:t>
            </a:r>
          </a:p>
          <a:p>
            <a:r>
              <a:rPr lang="en-IE" dirty="0">
                <a:solidFill>
                  <a:schemeClr val="bg2">
                    <a:lumMod val="10000"/>
                  </a:schemeClr>
                </a:solidFill>
                <a:latin typeface="Arial" panose="020B0604020202020204" pitchFamily="34" charset="0"/>
              </a:rPr>
              <a:t>Time:	BCP&lt;FDI</a:t>
            </a:r>
            <a:endParaRPr lang="en-IE" dirty="0"/>
          </a:p>
        </p:txBody>
      </p:sp>
      <p:sp>
        <p:nvSpPr>
          <p:cNvPr id="9" name="TextBox 8">
            <a:extLst>
              <a:ext uri="{FF2B5EF4-FFF2-40B4-BE49-F238E27FC236}">
                <a16:creationId xmlns:a16="http://schemas.microsoft.com/office/drawing/2014/main" id="{00728724-45E4-618F-F39F-96D0EC21E02F}"/>
              </a:ext>
            </a:extLst>
          </p:cNvPr>
          <p:cNvSpPr txBox="1"/>
          <p:nvPr/>
        </p:nvSpPr>
        <p:spPr>
          <a:xfrm>
            <a:off x="10231347" y="2879540"/>
            <a:ext cx="1693056" cy="307777"/>
          </a:xfrm>
          <a:prstGeom prst="rect">
            <a:avLst/>
          </a:prstGeom>
          <a:noFill/>
        </p:spPr>
        <p:txBody>
          <a:bodyPr wrap="square">
            <a:spAutoFit/>
          </a:bodyPr>
          <a:lstStyle/>
          <a:p>
            <a:r>
              <a:rPr lang="en-IE" sz="1400" dirty="0">
                <a:solidFill>
                  <a:schemeClr val="bg2">
                    <a:lumMod val="10000"/>
                  </a:schemeClr>
                </a:solidFill>
                <a:latin typeface="Arial" panose="020B0604020202020204" pitchFamily="34" charset="0"/>
              </a:rPr>
              <a:t>* </a:t>
            </a:r>
            <a:r>
              <a:rPr lang="en-IE" sz="1050" dirty="0">
                <a:solidFill>
                  <a:schemeClr val="bg2">
                    <a:lumMod val="10000"/>
                  </a:schemeClr>
                </a:solidFill>
                <a:latin typeface="Arial" panose="020B0604020202020204" pitchFamily="34" charset="0"/>
              </a:rPr>
              <a:t>less connection </a:t>
            </a:r>
            <a:endParaRPr lang="en-IE" dirty="0"/>
          </a:p>
        </p:txBody>
      </p:sp>
      <p:sp>
        <p:nvSpPr>
          <p:cNvPr id="10" name="TextBox 9">
            <a:extLst>
              <a:ext uri="{FF2B5EF4-FFF2-40B4-BE49-F238E27FC236}">
                <a16:creationId xmlns:a16="http://schemas.microsoft.com/office/drawing/2014/main" id="{72AEBF92-4D2E-D717-D53D-81AA8F1C3A0C}"/>
              </a:ext>
            </a:extLst>
          </p:cNvPr>
          <p:cNvSpPr txBox="1"/>
          <p:nvPr/>
        </p:nvSpPr>
        <p:spPr>
          <a:xfrm>
            <a:off x="10231346" y="1858234"/>
            <a:ext cx="2173863" cy="307777"/>
          </a:xfrm>
          <a:prstGeom prst="rect">
            <a:avLst/>
          </a:prstGeom>
          <a:noFill/>
        </p:spPr>
        <p:txBody>
          <a:bodyPr wrap="square">
            <a:spAutoFit/>
          </a:bodyPr>
          <a:lstStyle/>
          <a:p>
            <a:r>
              <a:rPr lang="en-IE" sz="1400" dirty="0">
                <a:solidFill>
                  <a:schemeClr val="bg2">
                    <a:lumMod val="10000"/>
                  </a:schemeClr>
                </a:solidFill>
                <a:latin typeface="Arial" panose="020B0604020202020204" pitchFamily="34" charset="0"/>
              </a:rPr>
              <a:t>* </a:t>
            </a:r>
            <a:r>
              <a:rPr lang="en-IE" sz="1100" dirty="0">
                <a:solidFill>
                  <a:schemeClr val="bg2">
                    <a:lumMod val="10000"/>
                  </a:schemeClr>
                </a:solidFill>
                <a:latin typeface="Arial" panose="020B0604020202020204" pitchFamily="34" charset="0"/>
              </a:rPr>
              <a:t>easy to accumulate</a:t>
            </a:r>
            <a:endParaRPr lang="en-IE" dirty="0"/>
          </a:p>
        </p:txBody>
      </p:sp>
      <p:sp>
        <p:nvSpPr>
          <p:cNvPr id="11" name="TextBox 10">
            <a:extLst>
              <a:ext uri="{FF2B5EF4-FFF2-40B4-BE49-F238E27FC236}">
                <a16:creationId xmlns:a16="http://schemas.microsoft.com/office/drawing/2014/main" id="{7712CEC2-5BE3-E4FF-D5B0-79BD3328FF99}"/>
              </a:ext>
            </a:extLst>
          </p:cNvPr>
          <p:cNvSpPr txBox="1"/>
          <p:nvPr/>
        </p:nvSpPr>
        <p:spPr>
          <a:xfrm>
            <a:off x="10258965" y="3784138"/>
            <a:ext cx="2173863" cy="307777"/>
          </a:xfrm>
          <a:prstGeom prst="rect">
            <a:avLst/>
          </a:prstGeom>
          <a:noFill/>
        </p:spPr>
        <p:txBody>
          <a:bodyPr wrap="square">
            <a:spAutoFit/>
          </a:bodyPr>
          <a:lstStyle/>
          <a:p>
            <a:r>
              <a:rPr lang="en-IE" sz="1400" dirty="0">
                <a:solidFill>
                  <a:schemeClr val="bg2">
                    <a:lumMod val="10000"/>
                  </a:schemeClr>
                </a:solidFill>
                <a:latin typeface="Arial" panose="020B0604020202020204" pitchFamily="34" charset="0"/>
              </a:rPr>
              <a:t>* </a:t>
            </a:r>
            <a:r>
              <a:rPr lang="en-IE" sz="1100" dirty="0">
                <a:solidFill>
                  <a:schemeClr val="bg2">
                    <a:lumMod val="10000"/>
                  </a:schemeClr>
                </a:solidFill>
                <a:latin typeface="Arial" panose="020B0604020202020204" pitchFamily="34" charset="0"/>
              </a:rPr>
              <a:t>easy to accumulate</a:t>
            </a:r>
            <a:endParaRPr lang="en-IE" dirty="0"/>
          </a:p>
        </p:txBody>
      </p:sp>
      <p:pic>
        <p:nvPicPr>
          <p:cNvPr id="13" name="Picture 12">
            <a:extLst>
              <a:ext uri="{FF2B5EF4-FFF2-40B4-BE49-F238E27FC236}">
                <a16:creationId xmlns:a16="http://schemas.microsoft.com/office/drawing/2014/main" id="{989ADB13-FD3B-9CF6-F953-4383638655F2}"/>
              </a:ext>
            </a:extLst>
          </p:cNvPr>
          <p:cNvPicPr>
            <a:picLocks noChangeAspect="1"/>
          </p:cNvPicPr>
          <p:nvPr/>
        </p:nvPicPr>
        <p:blipFill>
          <a:blip r:embed="rId16"/>
          <a:stretch>
            <a:fillRect/>
          </a:stretch>
        </p:blipFill>
        <p:spPr>
          <a:xfrm>
            <a:off x="10231346" y="15858"/>
            <a:ext cx="1921393" cy="345463"/>
          </a:xfrm>
          <a:prstGeom prst="rect">
            <a:avLst/>
          </a:prstGeom>
        </p:spPr>
      </p:pic>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BD9D8ADB-8FB5-AE47-1E58-C0A00D5AEFFB}"/>
                  </a:ext>
                </a:extLst>
              </p14:cNvPr>
              <p14:cNvContentPartPr/>
              <p14:nvPr/>
            </p14:nvContentPartPr>
            <p14:xfrm>
              <a:off x="3157560" y="745200"/>
              <a:ext cx="5833440" cy="5817600"/>
            </p14:xfrm>
          </p:contentPart>
        </mc:Choice>
        <mc:Fallback xmlns="">
          <p:pic>
            <p:nvPicPr>
              <p:cNvPr id="12" name="墨迹 11">
                <a:extLst>
                  <a:ext uri="{FF2B5EF4-FFF2-40B4-BE49-F238E27FC236}">
                    <a16:creationId xmlns:a16="http://schemas.microsoft.com/office/drawing/2014/main" id="{BD9D8ADB-8FB5-AE47-1E58-C0A00D5AEFFB}"/>
                  </a:ext>
                </a:extLst>
              </p:cNvPr>
              <p:cNvPicPr/>
              <p:nvPr/>
            </p:nvPicPr>
            <p:blipFill>
              <a:blip r:embed="rId18"/>
              <a:stretch>
                <a:fillRect/>
              </a:stretch>
            </p:blipFill>
            <p:spPr>
              <a:xfrm>
                <a:off x="3148200" y="735840"/>
                <a:ext cx="5852160" cy="583632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F60F9EEB-14B7-BDD2-58FA-FF32B17CACC2}"/>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283FE4C-BFAE-C44D-BCC9-997C44F991F8}"/>
              </a:ext>
            </a:extLst>
          </p:cNvPr>
          <p:cNvPicPr>
            <a:picLocks noChangeAspect="1"/>
          </p:cNvPicPr>
          <p:nvPr/>
        </p:nvPicPr>
        <p:blipFill>
          <a:blip r:embed="rId3"/>
          <a:stretch>
            <a:fillRect/>
          </a:stretch>
        </p:blipFill>
        <p:spPr>
          <a:xfrm>
            <a:off x="1469570" y="2326908"/>
            <a:ext cx="5334000" cy="4000500"/>
          </a:xfrm>
          <a:prstGeom prst="rect">
            <a:avLst/>
          </a:prstGeom>
        </p:spPr>
      </p:pic>
      <p:sp>
        <p:nvSpPr>
          <p:cNvPr id="471" name="Google Shape;471;p39">
            <a:extLst>
              <a:ext uri="{FF2B5EF4-FFF2-40B4-BE49-F238E27FC236}">
                <a16:creationId xmlns:a16="http://schemas.microsoft.com/office/drawing/2014/main" id="{A9D3FE3F-858F-551C-C0F3-3DA8225D1CA7}"/>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5B9D6AFA-F054-F8DA-A219-3445F2517C0B}"/>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68FAF6FB-E7BE-4AF9-69EE-7C09D1C2066D}"/>
              </a:ext>
            </a:extLst>
          </p:cNvPr>
          <p:cNvPicPr preferRelativeResize="0"/>
          <p:nvPr/>
        </p:nvPicPr>
        <p:blipFill rotWithShape="1">
          <a:blip r:embed="rId4">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EA9C3625-07C5-8428-A339-4B8CB7CB4113}"/>
              </a:ext>
            </a:extLst>
          </p:cNvPr>
          <p:cNvPicPr preferRelativeResize="0"/>
          <p:nvPr/>
        </p:nvPicPr>
        <p:blipFill rotWithShape="1">
          <a:blip r:embed="rId5">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A851C5F6-2C8E-E782-328C-44D7B3060FFA}"/>
              </a:ext>
            </a:extLst>
          </p:cNvPr>
          <p:cNvPicPr preferRelativeResize="0"/>
          <p:nvPr/>
        </p:nvPicPr>
        <p:blipFill rotWithShape="1">
          <a:blip r:embed="rId6">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7F484A39-E8D2-AD1E-0981-C720DDA211F8}"/>
              </a:ext>
            </a:extLst>
          </p:cNvPr>
          <p:cNvPicPr preferRelativeResize="0"/>
          <p:nvPr/>
        </p:nvPicPr>
        <p:blipFill rotWithShape="1">
          <a:blip r:embed="rId7">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BD740ABE-99F3-E02E-8056-29BB5EF45D98}"/>
              </a:ext>
            </a:extLst>
          </p:cNvPr>
          <p:cNvPicPr preferRelativeResize="0"/>
          <p:nvPr/>
        </p:nvPicPr>
        <p:blipFill rotWithShape="1">
          <a:blip r:embed="rId8">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8AE6201F-B5F9-E08F-F349-CA03D1359ED1}"/>
              </a:ext>
            </a:extLst>
          </p:cNvPr>
          <p:cNvPicPr preferRelativeResize="0"/>
          <p:nvPr/>
        </p:nvPicPr>
        <p:blipFill rotWithShape="1">
          <a:blip r:embed="rId9">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25BC71C3-AC1F-F537-EF0A-311CBF3B39EB}"/>
              </a:ext>
            </a:extLst>
          </p:cNvPr>
          <p:cNvPicPr preferRelativeResize="0"/>
          <p:nvPr/>
        </p:nvPicPr>
        <p:blipFill rotWithShape="1">
          <a:blip r:embed="rId10">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3EAD9395-92A0-7390-CDE5-9EB7C8818F7A}"/>
              </a:ext>
            </a:extLst>
          </p:cNvPr>
          <p:cNvPicPr preferRelativeResize="0"/>
          <p:nvPr/>
        </p:nvPicPr>
        <p:blipFill rotWithShape="1">
          <a:blip r:embed="rId11">
            <a:alphaModFix/>
          </a:blip>
          <a:srcRect/>
          <a:stretch/>
        </p:blipFill>
        <p:spPr>
          <a:xfrm>
            <a:off x="257789" y="5243504"/>
            <a:ext cx="753509" cy="753509"/>
          </a:xfrm>
          <a:prstGeom prst="rect">
            <a:avLst/>
          </a:prstGeom>
          <a:noFill/>
          <a:ln>
            <a:noFill/>
          </a:ln>
        </p:spPr>
      </p:pic>
      <p:pic>
        <p:nvPicPr>
          <p:cNvPr id="13" name="Picture 12">
            <a:extLst>
              <a:ext uri="{FF2B5EF4-FFF2-40B4-BE49-F238E27FC236}">
                <a16:creationId xmlns:a16="http://schemas.microsoft.com/office/drawing/2014/main" id="{6EF0C9FE-3AFB-3FDC-C8A0-BE1548DD6C35}"/>
              </a:ext>
            </a:extLst>
          </p:cNvPr>
          <p:cNvPicPr>
            <a:picLocks noChangeAspect="1"/>
          </p:cNvPicPr>
          <p:nvPr/>
        </p:nvPicPr>
        <p:blipFill>
          <a:blip r:embed="rId12"/>
          <a:stretch>
            <a:fillRect/>
          </a:stretch>
        </p:blipFill>
        <p:spPr>
          <a:xfrm>
            <a:off x="6803570" y="2326908"/>
            <a:ext cx="5334000" cy="4000500"/>
          </a:xfrm>
          <a:prstGeom prst="rect">
            <a:avLst/>
          </a:prstGeom>
        </p:spPr>
      </p:pic>
      <p:sp>
        <p:nvSpPr>
          <p:cNvPr id="14" name="TextBox 13">
            <a:extLst>
              <a:ext uri="{FF2B5EF4-FFF2-40B4-BE49-F238E27FC236}">
                <a16:creationId xmlns:a16="http://schemas.microsoft.com/office/drawing/2014/main" id="{819D28F2-B8CD-45E4-6207-34A8E7D7765F}"/>
              </a:ext>
            </a:extLst>
          </p:cNvPr>
          <p:cNvSpPr txBox="1"/>
          <p:nvPr/>
        </p:nvSpPr>
        <p:spPr>
          <a:xfrm>
            <a:off x="6756380" y="701175"/>
            <a:ext cx="6097772" cy="1384995"/>
          </a:xfrm>
          <a:prstGeom prst="rect">
            <a:avLst/>
          </a:prstGeom>
          <a:noFill/>
        </p:spPr>
        <p:txBody>
          <a:bodyPr wrap="square">
            <a:spAutoFit/>
          </a:bodyPr>
          <a:lstStyle/>
          <a:p>
            <a:r>
              <a:rPr lang="en-US" dirty="0"/>
              <a:t>p-value: </a:t>
            </a:r>
            <a:r>
              <a:rPr lang="en-US" dirty="0">
                <a:solidFill>
                  <a:srgbClr val="FF0000"/>
                </a:solidFill>
              </a:rPr>
              <a:t>1.8912e-100</a:t>
            </a:r>
          </a:p>
          <a:p>
            <a:r>
              <a:rPr lang="en-US" dirty="0"/>
              <a:t>Confidence Interval: 0.036577 to 0.04378</a:t>
            </a:r>
          </a:p>
          <a:p>
            <a:endParaRPr lang="en-IE" dirty="0"/>
          </a:p>
          <a:p>
            <a:pPr marL="285750" indent="-285750">
              <a:buFont typeface="Wingdings" panose="05000000000000000000" pitchFamily="2" charset="2"/>
              <a:buChar char="è"/>
            </a:pPr>
            <a:r>
              <a:rPr lang="en-IE" b="1" dirty="0"/>
              <a:t>BCP Motor time 36ms-43ms faster than FDI</a:t>
            </a:r>
          </a:p>
          <a:p>
            <a:pPr marL="285750" indent="-285750">
              <a:buFont typeface="Wingdings" panose="05000000000000000000" pitchFamily="2" charset="2"/>
              <a:buChar char="è"/>
            </a:pPr>
            <a:r>
              <a:rPr lang="en-IE" b="1" dirty="0"/>
              <a:t>Diff. shape means different DM strategy?</a:t>
            </a:r>
          </a:p>
          <a:p>
            <a:pPr marL="285750" indent="-285750">
              <a:buFont typeface="Wingdings" panose="05000000000000000000" pitchFamily="2" charset="2"/>
              <a:buChar char="è"/>
            </a:pPr>
            <a:r>
              <a:rPr lang="en-IE" b="1" dirty="0"/>
              <a:t>FDI 100ms faster; BCP 60ms faster </a:t>
            </a:r>
            <a:r>
              <a:rPr lang="en-IE" b="1" dirty="0">
                <a:solidFill>
                  <a:srgbClr val="FF0000"/>
                </a:solidFill>
              </a:rPr>
              <a:t>(use for EOL update</a:t>
            </a:r>
            <a:r>
              <a:rPr lang="en-IE" b="1" dirty="0"/>
              <a:t>)</a:t>
            </a:r>
          </a:p>
        </p:txBody>
      </p:sp>
      <p:sp>
        <p:nvSpPr>
          <p:cNvPr id="15" name="Title 1">
            <a:extLst>
              <a:ext uri="{FF2B5EF4-FFF2-40B4-BE49-F238E27FC236}">
                <a16:creationId xmlns:a16="http://schemas.microsoft.com/office/drawing/2014/main" id="{4376609A-D470-49F0-B043-19A3BB3427C5}"/>
              </a:ext>
            </a:extLst>
          </p:cNvPr>
          <p:cNvSpPr txBox="1">
            <a:spLocks/>
          </p:cNvSpPr>
          <p:nvPr/>
        </p:nvSpPr>
        <p:spPr>
          <a:xfrm>
            <a:off x="2235379" y="237040"/>
            <a:ext cx="3431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Aptos Display" panose="02110004020202020204"/>
                <a:ea typeface="等线 Light" panose="02010600030101010101" pitchFamily="2" charset="-122"/>
                <a:cs typeface="+mj-cs"/>
              </a:rPr>
              <a:t>MT analysis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ysClr val="windowText" lastClr="000000"/>
                </a:solidFill>
                <a:effectLst/>
                <a:uLnTx/>
                <a:uFillTx/>
                <a:latin typeface="Aptos Display" panose="02110004020202020204"/>
                <a:ea typeface="等线 Light" panose="02010600030101010101" pitchFamily="2" charset="-122"/>
                <a:cs typeface="+mj-cs"/>
              </a:rPr>
              <a:t>=RT- EMG onsite</a:t>
            </a:r>
            <a:endParaRPr kumimoji="0" lang="en-IE" sz="4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pic>
        <p:nvPicPr>
          <p:cNvPr id="16" name="Picture 15">
            <a:extLst>
              <a:ext uri="{FF2B5EF4-FFF2-40B4-BE49-F238E27FC236}">
                <a16:creationId xmlns:a16="http://schemas.microsoft.com/office/drawing/2014/main" id="{75CCF897-4566-54A3-082D-2D939003508D}"/>
              </a:ext>
            </a:extLst>
          </p:cNvPr>
          <p:cNvPicPr>
            <a:picLocks noChangeAspect="1"/>
          </p:cNvPicPr>
          <p:nvPr/>
        </p:nvPicPr>
        <p:blipFill>
          <a:blip r:embed="rId13"/>
          <a:stretch>
            <a:fillRect/>
          </a:stretch>
        </p:blipFill>
        <p:spPr>
          <a:xfrm>
            <a:off x="2552201" y="1634316"/>
            <a:ext cx="3168737" cy="563556"/>
          </a:xfrm>
          <a:prstGeom prst="rect">
            <a:avLst/>
          </a:prstGeom>
        </p:spPr>
      </p:pic>
      <p:pic>
        <p:nvPicPr>
          <p:cNvPr id="18" name="Picture 17">
            <a:extLst>
              <a:ext uri="{FF2B5EF4-FFF2-40B4-BE49-F238E27FC236}">
                <a16:creationId xmlns:a16="http://schemas.microsoft.com/office/drawing/2014/main" id="{1A26340D-6487-DC4F-923D-0E680642D4DB}"/>
              </a:ext>
            </a:extLst>
          </p:cNvPr>
          <p:cNvPicPr>
            <a:picLocks noChangeAspect="1"/>
          </p:cNvPicPr>
          <p:nvPr/>
        </p:nvPicPr>
        <p:blipFill>
          <a:blip r:embed="rId14"/>
          <a:stretch>
            <a:fillRect/>
          </a:stretch>
        </p:blipFill>
        <p:spPr>
          <a:xfrm>
            <a:off x="10231346" y="15858"/>
            <a:ext cx="1921393" cy="345463"/>
          </a:xfrm>
          <a:prstGeom prst="rect">
            <a:avLst/>
          </a:prstGeom>
        </p:spPr>
      </p:pic>
      <mc:AlternateContent xmlns:mc="http://schemas.openxmlformats.org/markup-compatibility/2006" xmlns:p14="http://schemas.microsoft.com/office/powerpoint/2010/main">
        <mc:Choice Requires="p14">
          <p:contentPart p14:bwMode="auto" r:id="rId15">
            <p14:nvContentPartPr>
              <p14:cNvPr id="2" name="墨迹 1">
                <a:extLst>
                  <a:ext uri="{FF2B5EF4-FFF2-40B4-BE49-F238E27FC236}">
                    <a16:creationId xmlns:a16="http://schemas.microsoft.com/office/drawing/2014/main" id="{2B9D9184-8900-1C8D-73B6-C6FE78E3D938}"/>
                  </a:ext>
                </a:extLst>
              </p14:cNvPr>
              <p14:cNvContentPartPr/>
              <p14:nvPr/>
            </p14:nvContentPartPr>
            <p14:xfrm>
              <a:off x="2412000" y="832680"/>
              <a:ext cx="548640" cy="537120"/>
            </p14:xfrm>
          </p:contentPart>
        </mc:Choice>
        <mc:Fallback xmlns="">
          <p:pic>
            <p:nvPicPr>
              <p:cNvPr id="2" name="墨迹 1">
                <a:extLst>
                  <a:ext uri="{FF2B5EF4-FFF2-40B4-BE49-F238E27FC236}">
                    <a16:creationId xmlns:a16="http://schemas.microsoft.com/office/drawing/2014/main" id="{2B9D9184-8900-1C8D-73B6-C6FE78E3D938}"/>
                  </a:ext>
                </a:extLst>
              </p:cNvPr>
              <p:cNvPicPr/>
              <p:nvPr/>
            </p:nvPicPr>
            <p:blipFill>
              <a:blip r:embed="rId16"/>
              <a:stretch>
                <a:fillRect/>
              </a:stretch>
            </p:blipFill>
            <p:spPr>
              <a:xfrm>
                <a:off x="2402640" y="823320"/>
                <a:ext cx="567360" cy="555840"/>
              </a:xfrm>
              <a:prstGeom prst="rect">
                <a:avLst/>
              </a:prstGeom>
            </p:spPr>
          </p:pic>
        </mc:Fallback>
      </mc:AlternateContent>
    </p:spTree>
    <p:extLst>
      <p:ext uri="{BB962C8B-B14F-4D97-AF65-F5344CB8AC3E}">
        <p14:creationId xmlns:p14="http://schemas.microsoft.com/office/powerpoint/2010/main" val="161167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54A13EEE-043D-EDF9-92D0-935ACB654E1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361B231-D3E7-E76D-E0A4-DA154D82C269}"/>
              </a:ext>
            </a:extLst>
          </p:cNvPr>
          <p:cNvPicPr>
            <a:picLocks noChangeAspect="1"/>
          </p:cNvPicPr>
          <p:nvPr/>
        </p:nvPicPr>
        <p:blipFill>
          <a:blip r:embed="rId3"/>
          <a:srcRect r="2958"/>
          <a:stretch/>
        </p:blipFill>
        <p:spPr>
          <a:xfrm>
            <a:off x="1112381" y="71822"/>
            <a:ext cx="10966534" cy="5769556"/>
          </a:xfrm>
          <a:prstGeom prst="rect">
            <a:avLst/>
          </a:prstGeom>
        </p:spPr>
      </p:pic>
      <p:pic>
        <p:nvPicPr>
          <p:cNvPr id="3" name="Picture 2">
            <a:extLst>
              <a:ext uri="{FF2B5EF4-FFF2-40B4-BE49-F238E27FC236}">
                <a16:creationId xmlns:a16="http://schemas.microsoft.com/office/drawing/2014/main" id="{3F435253-E127-7F4A-2201-A8E3E315E74A}"/>
              </a:ext>
            </a:extLst>
          </p:cNvPr>
          <p:cNvPicPr>
            <a:picLocks noChangeAspect="1"/>
          </p:cNvPicPr>
          <p:nvPr/>
        </p:nvPicPr>
        <p:blipFill>
          <a:blip r:embed="rId4"/>
          <a:stretch>
            <a:fillRect/>
          </a:stretch>
        </p:blipFill>
        <p:spPr>
          <a:xfrm>
            <a:off x="1526381" y="4176487"/>
            <a:ext cx="3677300" cy="764878"/>
          </a:xfrm>
          <a:prstGeom prst="rect">
            <a:avLst/>
          </a:prstGeom>
        </p:spPr>
      </p:pic>
      <p:pic>
        <p:nvPicPr>
          <p:cNvPr id="4" name="Picture 3">
            <a:extLst>
              <a:ext uri="{FF2B5EF4-FFF2-40B4-BE49-F238E27FC236}">
                <a16:creationId xmlns:a16="http://schemas.microsoft.com/office/drawing/2014/main" id="{E1019BF4-731E-5E58-07B0-225105AC0C63}"/>
              </a:ext>
            </a:extLst>
          </p:cNvPr>
          <p:cNvPicPr>
            <a:picLocks noChangeAspect="1"/>
          </p:cNvPicPr>
          <p:nvPr/>
        </p:nvPicPr>
        <p:blipFill>
          <a:blip r:embed="rId5"/>
          <a:stretch>
            <a:fillRect/>
          </a:stretch>
        </p:blipFill>
        <p:spPr>
          <a:xfrm>
            <a:off x="1533003" y="5339177"/>
            <a:ext cx="5272087" cy="459717"/>
          </a:xfrm>
          <a:prstGeom prst="rect">
            <a:avLst/>
          </a:prstGeom>
        </p:spPr>
      </p:pic>
      <p:sp>
        <p:nvSpPr>
          <p:cNvPr id="471" name="Google Shape;471;p39">
            <a:extLst>
              <a:ext uri="{FF2B5EF4-FFF2-40B4-BE49-F238E27FC236}">
                <a16:creationId xmlns:a16="http://schemas.microsoft.com/office/drawing/2014/main" id="{C3D54031-195B-478C-D113-87196022C6F3}"/>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ECD7C71A-7C80-39DC-D302-57A9AA8E82C5}"/>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53EB27FD-830C-C4BB-B8E4-2AD00A94A2BE}"/>
              </a:ext>
            </a:extLst>
          </p:cNvPr>
          <p:cNvPicPr preferRelativeResize="0"/>
          <p:nvPr/>
        </p:nvPicPr>
        <p:blipFill rotWithShape="1">
          <a:blip r:embed="rId6">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8608D75F-89E9-26BB-F952-7382AAB6B012}"/>
              </a:ext>
            </a:extLst>
          </p:cNvPr>
          <p:cNvPicPr preferRelativeResize="0"/>
          <p:nvPr/>
        </p:nvPicPr>
        <p:blipFill rotWithShape="1">
          <a:blip r:embed="rId7">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3BF7FC45-21C6-C126-0BE6-36D28B92D050}"/>
              </a:ext>
            </a:extLst>
          </p:cNvPr>
          <p:cNvPicPr preferRelativeResize="0"/>
          <p:nvPr/>
        </p:nvPicPr>
        <p:blipFill rotWithShape="1">
          <a:blip r:embed="rId8">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0EA57057-39C9-6F3C-400C-0AA3DF889D0F}"/>
              </a:ext>
            </a:extLst>
          </p:cNvPr>
          <p:cNvPicPr preferRelativeResize="0"/>
          <p:nvPr/>
        </p:nvPicPr>
        <p:blipFill rotWithShape="1">
          <a:blip r:embed="rId9">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DEE0CA8E-E967-B53C-E72F-444751BF1EAC}"/>
              </a:ext>
            </a:extLst>
          </p:cNvPr>
          <p:cNvPicPr preferRelativeResize="0"/>
          <p:nvPr/>
        </p:nvPicPr>
        <p:blipFill rotWithShape="1">
          <a:blip r:embed="rId10">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78448A08-2542-CB08-3044-EDC8C51F08CB}"/>
              </a:ext>
            </a:extLst>
          </p:cNvPr>
          <p:cNvPicPr preferRelativeResize="0"/>
          <p:nvPr/>
        </p:nvPicPr>
        <p:blipFill rotWithShape="1">
          <a:blip r:embed="rId11">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E1459ABB-E774-BB24-AB7A-0887078F7C29}"/>
              </a:ext>
            </a:extLst>
          </p:cNvPr>
          <p:cNvPicPr preferRelativeResize="0"/>
          <p:nvPr/>
        </p:nvPicPr>
        <p:blipFill rotWithShape="1">
          <a:blip r:embed="rId12">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725FE0BD-807B-ABDD-C6AD-B487B1208E47}"/>
              </a:ext>
            </a:extLst>
          </p:cNvPr>
          <p:cNvPicPr preferRelativeResize="0"/>
          <p:nvPr/>
        </p:nvPicPr>
        <p:blipFill rotWithShape="1">
          <a:blip r:embed="rId13">
            <a:alphaModFix/>
          </a:blip>
          <a:srcRect/>
          <a:stretch/>
        </p:blipFill>
        <p:spPr>
          <a:xfrm>
            <a:off x="257789" y="5243504"/>
            <a:ext cx="753509" cy="753509"/>
          </a:xfrm>
          <a:prstGeom prst="rect">
            <a:avLst/>
          </a:prstGeom>
          <a:noFill/>
          <a:ln>
            <a:noFill/>
          </a:ln>
        </p:spPr>
      </p:pic>
      <p:pic>
        <p:nvPicPr>
          <p:cNvPr id="5" name="Picture 4">
            <a:extLst>
              <a:ext uri="{FF2B5EF4-FFF2-40B4-BE49-F238E27FC236}">
                <a16:creationId xmlns:a16="http://schemas.microsoft.com/office/drawing/2014/main" id="{261F8FAB-3E8E-D64D-6A08-E740619929CE}"/>
              </a:ext>
            </a:extLst>
          </p:cNvPr>
          <p:cNvPicPr>
            <a:picLocks noChangeAspect="1"/>
          </p:cNvPicPr>
          <p:nvPr/>
        </p:nvPicPr>
        <p:blipFill>
          <a:blip r:embed="rId14"/>
          <a:stretch>
            <a:fillRect/>
          </a:stretch>
        </p:blipFill>
        <p:spPr>
          <a:xfrm>
            <a:off x="10231346" y="15858"/>
            <a:ext cx="1921393" cy="345463"/>
          </a:xfrm>
          <a:prstGeom prst="rect">
            <a:avLst/>
          </a:prstGeom>
        </p:spPr>
      </p:pic>
      <mc:AlternateContent xmlns:mc="http://schemas.openxmlformats.org/markup-compatibility/2006" xmlns:p14="http://schemas.microsoft.com/office/powerpoint/2010/main">
        <mc:Choice Requires="p14">
          <p:contentPart p14:bwMode="auto" r:id="rId15">
            <p14:nvContentPartPr>
              <p14:cNvPr id="6" name="墨迹 5">
                <a:extLst>
                  <a:ext uri="{FF2B5EF4-FFF2-40B4-BE49-F238E27FC236}">
                    <a16:creationId xmlns:a16="http://schemas.microsoft.com/office/drawing/2014/main" id="{3C04EFB5-5561-90B3-AE7C-4AB808E3DC5D}"/>
                  </a:ext>
                </a:extLst>
              </p14:cNvPr>
              <p14:cNvContentPartPr/>
              <p14:nvPr/>
            </p14:nvContentPartPr>
            <p14:xfrm>
              <a:off x="5854680" y="1183320"/>
              <a:ext cx="4089960" cy="4130640"/>
            </p14:xfrm>
          </p:contentPart>
        </mc:Choice>
        <mc:Fallback xmlns="">
          <p:pic>
            <p:nvPicPr>
              <p:cNvPr id="6" name="墨迹 5">
                <a:extLst>
                  <a:ext uri="{FF2B5EF4-FFF2-40B4-BE49-F238E27FC236}">
                    <a16:creationId xmlns:a16="http://schemas.microsoft.com/office/drawing/2014/main" id="{3C04EFB5-5561-90B3-AE7C-4AB808E3DC5D}"/>
                  </a:ext>
                </a:extLst>
              </p:cNvPr>
              <p:cNvPicPr/>
              <p:nvPr/>
            </p:nvPicPr>
            <p:blipFill>
              <a:blip r:embed="rId16"/>
              <a:stretch>
                <a:fillRect/>
              </a:stretch>
            </p:blipFill>
            <p:spPr>
              <a:xfrm>
                <a:off x="5845320" y="1173960"/>
                <a:ext cx="4108680" cy="4149360"/>
              </a:xfrm>
              <a:prstGeom prst="rect">
                <a:avLst/>
              </a:prstGeom>
            </p:spPr>
          </p:pic>
        </mc:Fallback>
      </mc:AlternateContent>
    </p:spTree>
    <p:extLst>
      <p:ext uri="{BB962C8B-B14F-4D97-AF65-F5344CB8AC3E}">
        <p14:creationId xmlns:p14="http://schemas.microsoft.com/office/powerpoint/2010/main" val="185716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89162C89-A018-B61D-F3C0-3FCF3522EFB1}"/>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3C9320F-C1E7-71CC-91F1-56EBBF4F6371}"/>
              </a:ext>
            </a:extLst>
          </p:cNvPr>
          <p:cNvPicPr>
            <a:picLocks noChangeAspect="1"/>
          </p:cNvPicPr>
          <p:nvPr/>
        </p:nvPicPr>
        <p:blipFill>
          <a:blip r:embed="rId3"/>
          <a:stretch>
            <a:fillRect/>
          </a:stretch>
        </p:blipFill>
        <p:spPr>
          <a:xfrm>
            <a:off x="1060528" y="2690392"/>
            <a:ext cx="7277739" cy="3698585"/>
          </a:xfrm>
          <a:prstGeom prst="rect">
            <a:avLst/>
          </a:prstGeom>
        </p:spPr>
      </p:pic>
      <p:sp>
        <p:nvSpPr>
          <p:cNvPr id="12" name="TextBox 11">
            <a:extLst>
              <a:ext uri="{FF2B5EF4-FFF2-40B4-BE49-F238E27FC236}">
                <a16:creationId xmlns:a16="http://schemas.microsoft.com/office/drawing/2014/main" id="{4A3D431D-9228-8A50-0A22-1CB8DABD4255}"/>
              </a:ext>
            </a:extLst>
          </p:cNvPr>
          <p:cNvSpPr txBox="1"/>
          <p:nvPr/>
        </p:nvSpPr>
        <p:spPr>
          <a:xfrm>
            <a:off x="1777767" y="67358"/>
            <a:ext cx="6099404" cy="584775"/>
          </a:xfrm>
          <a:prstGeom prst="rect">
            <a:avLst/>
          </a:prstGeom>
          <a:noFill/>
        </p:spPr>
        <p:txBody>
          <a:bodyPr wrap="square">
            <a:spAutoFit/>
          </a:bodyPr>
          <a:lstStyle/>
          <a:p>
            <a:r>
              <a:rPr kumimoji="0" lang="en-IE" sz="3200" b="0" i="0" u="none" strike="noStrike" kern="1200" cap="none" spc="0" normalizeH="0" baseline="0" noProof="0" dirty="0">
                <a:ln>
                  <a:noFill/>
                </a:ln>
                <a:solidFill>
                  <a:prstClr val="black"/>
                </a:solidFill>
                <a:effectLst/>
                <a:uLnTx/>
                <a:uFillTx/>
                <a:latin typeface="Aptos Display" panose="02110004020202020204"/>
                <a:ea typeface="+mj-ea"/>
                <a:cs typeface="+mj-cs"/>
              </a:rPr>
              <a:t>SSVEP (21.5Hz) - A23</a:t>
            </a:r>
            <a:endParaRPr lang="en-IE" sz="800" dirty="0"/>
          </a:p>
        </p:txBody>
      </p:sp>
      <p:pic>
        <p:nvPicPr>
          <p:cNvPr id="13" name="Picture 12">
            <a:extLst>
              <a:ext uri="{FF2B5EF4-FFF2-40B4-BE49-F238E27FC236}">
                <a16:creationId xmlns:a16="http://schemas.microsoft.com/office/drawing/2014/main" id="{31525F59-523C-D504-1602-3AB0051DC17C}"/>
              </a:ext>
            </a:extLst>
          </p:cNvPr>
          <p:cNvPicPr>
            <a:picLocks noChangeAspect="1"/>
          </p:cNvPicPr>
          <p:nvPr/>
        </p:nvPicPr>
        <p:blipFill>
          <a:blip r:embed="rId4"/>
          <a:stretch>
            <a:fillRect/>
          </a:stretch>
        </p:blipFill>
        <p:spPr>
          <a:xfrm>
            <a:off x="8550856" y="307772"/>
            <a:ext cx="2358575" cy="2910313"/>
          </a:xfrm>
          <a:prstGeom prst="rect">
            <a:avLst/>
          </a:prstGeom>
        </p:spPr>
      </p:pic>
      <p:pic>
        <p:nvPicPr>
          <p:cNvPr id="14" name="Picture 13">
            <a:extLst>
              <a:ext uri="{FF2B5EF4-FFF2-40B4-BE49-F238E27FC236}">
                <a16:creationId xmlns:a16="http://schemas.microsoft.com/office/drawing/2014/main" id="{CDA00BFB-67D5-DB50-9B81-DE96B964FA47}"/>
              </a:ext>
            </a:extLst>
          </p:cNvPr>
          <p:cNvPicPr>
            <a:picLocks noChangeAspect="1"/>
          </p:cNvPicPr>
          <p:nvPr/>
        </p:nvPicPr>
        <p:blipFill>
          <a:blip r:embed="rId5"/>
          <a:stretch>
            <a:fillRect/>
          </a:stretch>
        </p:blipFill>
        <p:spPr>
          <a:xfrm>
            <a:off x="1622819" y="668057"/>
            <a:ext cx="6316460" cy="1563271"/>
          </a:xfrm>
          <a:prstGeom prst="rect">
            <a:avLst/>
          </a:prstGeom>
        </p:spPr>
      </p:pic>
      <p:pic>
        <p:nvPicPr>
          <p:cNvPr id="15" name="Picture 14">
            <a:extLst>
              <a:ext uri="{FF2B5EF4-FFF2-40B4-BE49-F238E27FC236}">
                <a16:creationId xmlns:a16="http://schemas.microsoft.com/office/drawing/2014/main" id="{CD8DB998-AE5B-20A6-EAEE-EF65CAC8CF4B}"/>
              </a:ext>
            </a:extLst>
          </p:cNvPr>
          <p:cNvPicPr>
            <a:picLocks noChangeAspect="1"/>
          </p:cNvPicPr>
          <p:nvPr/>
        </p:nvPicPr>
        <p:blipFill>
          <a:blip r:embed="rId6"/>
          <a:stretch>
            <a:fillRect/>
          </a:stretch>
        </p:blipFill>
        <p:spPr>
          <a:xfrm>
            <a:off x="8535455" y="3731250"/>
            <a:ext cx="2739817" cy="2054863"/>
          </a:xfrm>
          <a:prstGeom prst="rect">
            <a:avLst/>
          </a:prstGeom>
        </p:spPr>
      </p:pic>
      <p:sp>
        <p:nvSpPr>
          <p:cNvPr id="16" name="TextBox 15">
            <a:extLst>
              <a:ext uri="{FF2B5EF4-FFF2-40B4-BE49-F238E27FC236}">
                <a16:creationId xmlns:a16="http://schemas.microsoft.com/office/drawing/2014/main" id="{077F3558-7188-9072-6B58-A1BE6098EF67}"/>
              </a:ext>
            </a:extLst>
          </p:cNvPr>
          <p:cNvSpPr txBox="1"/>
          <p:nvPr/>
        </p:nvSpPr>
        <p:spPr>
          <a:xfrm>
            <a:off x="1703259" y="6400512"/>
            <a:ext cx="6097772" cy="369332"/>
          </a:xfrm>
          <a:prstGeom prst="rect">
            <a:avLst/>
          </a:prstGeom>
          <a:noFill/>
        </p:spPr>
        <p:txBody>
          <a:bodyPr wrap="square">
            <a:spAutoFit/>
          </a:bodyPr>
          <a:lstStyle/>
          <a:p>
            <a:r>
              <a:rPr lang="en-US" sz="1800" b="0" i="0" dirty="0">
                <a:solidFill>
                  <a:srgbClr val="008013"/>
                </a:solidFill>
                <a:effectLst/>
                <a:latin typeface="Menlo"/>
              </a:rPr>
              <a:t>bright first and dim first are opposite phase</a:t>
            </a:r>
            <a:endParaRPr lang="en-US" sz="1800" b="0" i="0" dirty="0">
              <a:effectLst/>
              <a:latin typeface="Menlo"/>
            </a:endParaRPr>
          </a:p>
        </p:txBody>
      </p:sp>
      <p:sp>
        <p:nvSpPr>
          <p:cNvPr id="471" name="Google Shape;471;p39">
            <a:extLst>
              <a:ext uri="{FF2B5EF4-FFF2-40B4-BE49-F238E27FC236}">
                <a16:creationId xmlns:a16="http://schemas.microsoft.com/office/drawing/2014/main" id="{E78AB9DA-86B7-DC60-86B3-54C6841B6772}"/>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55F33631-F3FC-ED39-158C-E09BC845E346}"/>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332816B1-2891-A7B3-45F6-B4475A59218F}"/>
              </a:ext>
            </a:extLst>
          </p:cNvPr>
          <p:cNvPicPr preferRelativeResize="0"/>
          <p:nvPr/>
        </p:nvPicPr>
        <p:blipFill rotWithShape="1">
          <a:blip r:embed="rId7">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AB346E22-8A41-5327-8239-C3F60241DA5D}"/>
              </a:ext>
            </a:extLst>
          </p:cNvPr>
          <p:cNvPicPr preferRelativeResize="0"/>
          <p:nvPr/>
        </p:nvPicPr>
        <p:blipFill rotWithShape="1">
          <a:blip r:embed="rId8">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82D8969E-662C-C5AF-FD36-729513ED150F}"/>
              </a:ext>
            </a:extLst>
          </p:cNvPr>
          <p:cNvPicPr preferRelativeResize="0"/>
          <p:nvPr/>
        </p:nvPicPr>
        <p:blipFill rotWithShape="1">
          <a:blip r:embed="rId9">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1147BB66-46EC-6318-FB85-1E4AA5BCDC97}"/>
              </a:ext>
            </a:extLst>
          </p:cNvPr>
          <p:cNvPicPr preferRelativeResize="0"/>
          <p:nvPr/>
        </p:nvPicPr>
        <p:blipFill rotWithShape="1">
          <a:blip r:embed="rId10">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3CED33DF-990E-ED03-C02B-EDBE0B78777B}"/>
              </a:ext>
            </a:extLst>
          </p:cNvPr>
          <p:cNvPicPr preferRelativeResize="0"/>
          <p:nvPr/>
        </p:nvPicPr>
        <p:blipFill rotWithShape="1">
          <a:blip r:embed="rId11">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9039F23E-2AAD-455F-458E-9F72274DEE54}"/>
              </a:ext>
            </a:extLst>
          </p:cNvPr>
          <p:cNvPicPr preferRelativeResize="0"/>
          <p:nvPr/>
        </p:nvPicPr>
        <p:blipFill rotWithShape="1">
          <a:blip r:embed="rId12">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244130A4-F5EC-55FA-776F-F49754507785}"/>
              </a:ext>
            </a:extLst>
          </p:cNvPr>
          <p:cNvPicPr preferRelativeResize="0"/>
          <p:nvPr/>
        </p:nvPicPr>
        <p:blipFill rotWithShape="1">
          <a:blip r:embed="rId13">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4CC5B9CC-F566-6AFC-B847-CD5D266ACEA9}"/>
              </a:ext>
            </a:extLst>
          </p:cNvPr>
          <p:cNvPicPr preferRelativeResize="0"/>
          <p:nvPr/>
        </p:nvPicPr>
        <p:blipFill rotWithShape="1">
          <a:blip r:embed="rId14">
            <a:alphaModFix/>
          </a:blip>
          <a:srcRect/>
          <a:stretch/>
        </p:blipFill>
        <p:spPr>
          <a:xfrm>
            <a:off x="257789" y="5243504"/>
            <a:ext cx="753509" cy="753509"/>
          </a:xfrm>
          <a:prstGeom prst="rect">
            <a:avLst/>
          </a:prstGeom>
          <a:noFill/>
          <a:ln>
            <a:noFill/>
          </a:ln>
        </p:spPr>
      </p:pic>
      <p:pic>
        <p:nvPicPr>
          <p:cNvPr id="17" name="Picture 16">
            <a:extLst>
              <a:ext uri="{FF2B5EF4-FFF2-40B4-BE49-F238E27FC236}">
                <a16:creationId xmlns:a16="http://schemas.microsoft.com/office/drawing/2014/main" id="{1CC60FD9-2F7E-52AD-6C58-82E66517079F}"/>
              </a:ext>
            </a:extLst>
          </p:cNvPr>
          <p:cNvPicPr>
            <a:picLocks noChangeAspect="1"/>
          </p:cNvPicPr>
          <p:nvPr/>
        </p:nvPicPr>
        <p:blipFill>
          <a:blip r:embed="rId15"/>
          <a:stretch>
            <a:fillRect/>
          </a:stretch>
        </p:blipFill>
        <p:spPr>
          <a:xfrm>
            <a:off x="10231346" y="15858"/>
            <a:ext cx="1921393" cy="345463"/>
          </a:xfrm>
          <a:prstGeom prst="rect">
            <a:avLst/>
          </a:prstGeom>
        </p:spPr>
      </p:pic>
      <mc:AlternateContent xmlns:mc="http://schemas.openxmlformats.org/markup-compatibility/2006" xmlns:p14="http://schemas.microsoft.com/office/powerpoint/2010/main">
        <mc:Choice Requires="p14">
          <p:contentPart p14:bwMode="auto" r:id="rId16">
            <p14:nvContentPartPr>
              <p14:cNvPr id="2" name="墨迹 1">
                <a:extLst>
                  <a:ext uri="{FF2B5EF4-FFF2-40B4-BE49-F238E27FC236}">
                    <a16:creationId xmlns:a16="http://schemas.microsoft.com/office/drawing/2014/main" id="{510A1E70-F6FD-CC46-660D-F0BD4E23E042}"/>
                  </a:ext>
                </a:extLst>
              </p14:cNvPr>
              <p14:cNvContentPartPr/>
              <p14:nvPr/>
            </p14:nvContentPartPr>
            <p14:xfrm>
              <a:off x="3409920" y="789120"/>
              <a:ext cx="8015040" cy="5269680"/>
            </p14:xfrm>
          </p:contentPart>
        </mc:Choice>
        <mc:Fallback xmlns="">
          <p:pic>
            <p:nvPicPr>
              <p:cNvPr id="2" name="墨迹 1">
                <a:extLst>
                  <a:ext uri="{FF2B5EF4-FFF2-40B4-BE49-F238E27FC236}">
                    <a16:creationId xmlns:a16="http://schemas.microsoft.com/office/drawing/2014/main" id="{510A1E70-F6FD-CC46-660D-F0BD4E23E042}"/>
                  </a:ext>
                </a:extLst>
              </p:cNvPr>
              <p:cNvPicPr/>
              <p:nvPr/>
            </p:nvPicPr>
            <p:blipFill>
              <a:blip r:embed="rId17"/>
              <a:stretch>
                <a:fillRect/>
              </a:stretch>
            </p:blipFill>
            <p:spPr>
              <a:xfrm>
                <a:off x="3400560" y="779760"/>
                <a:ext cx="8033760" cy="5288400"/>
              </a:xfrm>
              <a:prstGeom prst="rect">
                <a:avLst/>
              </a:prstGeom>
            </p:spPr>
          </p:pic>
        </mc:Fallback>
      </mc:AlternateContent>
    </p:spTree>
    <p:extLst>
      <p:ext uri="{BB962C8B-B14F-4D97-AF65-F5344CB8AC3E}">
        <p14:creationId xmlns:p14="http://schemas.microsoft.com/office/powerpoint/2010/main" val="325982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5" name="Picture 4">
            <a:extLst>
              <a:ext uri="{FF2B5EF4-FFF2-40B4-BE49-F238E27FC236}">
                <a16:creationId xmlns:a16="http://schemas.microsoft.com/office/drawing/2014/main" id="{E127893B-934C-C299-E601-EB31C2410062}"/>
              </a:ext>
            </a:extLst>
          </p:cNvPr>
          <p:cNvPicPr>
            <a:picLocks noChangeAspect="1"/>
          </p:cNvPicPr>
          <p:nvPr/>
        </p:nvPicPr>
        <p:blipFill>
          <a:blip r:embed="rId3"/>
          <a:stretch>
            <a:fillRect/>
          </a:stretch>
        </p:blipFill>
        <p:spPr>
          <a:xfrm>
            <a:off x="1034242" y="0"/>
            <a:ext cx="10123515" cy="6858000"/>
          </a:xfrm>
          <a:prstGeom prst="rect">
            <a:avLst/>
          </a:prstGeom>
        </p:spPr>
      </p:pic>
      <p:pic>
        <p:nvPicPr>
          <p:cNvPr id="164" name="Google Shape;164;p2" descr="Nails with solid fill">
            <a:hlinkClick r:id="rId4" action="ppaction://hlinksldjump"/>
          </p:cNvPr>
          <p:cNvPicPr preferRelativeResize="0"/>
          <p:nvPr/>
        </p:nvPicPr>
        <p:blipFill rotWithShape="1">
          <a:blip r:embed="rId5">
            <a:alphaModFix/>
          </a:blip>
          <a:srcRect/>
          <a:stretch/>
        </p:blipFill>
        <p:spPr>
          <a:xfrm>
            <a:off x="319474" y="-665030"/>
            <a:ext cx="644604" cy="644604"/>
          </a:xfrm>
          <a:prstGeom prst="rect">
            <a:avLst/>
          </a:prstGeom>
          <a:noFill/>
          <a:ln>
            <a:noFill/>
          </a:ln>
        </p:spPr>
      </p:pic>
      <p:sp>
        <p:nvSpPr>
          <p:cNvPr id="165" name="Google Shape;165;p2"/>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66" name="Google Shape;166;p2"/>
          <p:cNvSpPr/>
          <p:nvPr/>
        </p:nvSpPr>
        <p:spPr>
          <a:xfrm rot="10800000">
            <a:off x="-7186" y="-10806678"/>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167" name="Google Shape;167;p2" descr="Hamburger Menu Icon with solid fill">
            <a:hlinkClick r:id="" action="ppaction://noaction"/>
          </p:cNvPr>
          <p:cNvPicPr preferRelativeResize="0"/>
          <p:nvPr/>
        </p:nvPicPr>
        <p:blipFill rotWithShape="1">
          <a:blip r:embed="rId6">
            <a:alphaModFix/>
          </a:blip>
          <a:srcRect/>
          <a:stretch/>
        </p:blipFill>
        <p:spPr>
          <a:xfrm>
            <a:off x="307482" y="6111244"/>
            <a:ext cx="644604" cy="644604"/>
          </a:xfrm>
          <a:prstGeom prst="rect">
            <a:avLst/>
          </a:prstGeom>
          <a:noFill/>
          <a:ln>
            <a:noFill/>
          </a:ln>
        </p:spPr>
      </p:pic>
      <p:pic>
        <p:nvPicPr>
          <p:cNvPr id="168" name="Google Shape;168;p2" descr="Group brainstorm with solid fill"/>
          <p:cNvPicPr preferRelativeResize="0"/>
          <p:nvPr/>
        </p:nvPicPr>
        <p:blipFill rotWithShape="1">
          <a:blip r:embed="rId7">
            <a:alphaModFix/>
          </a:blip>
          <a:srcRect/>
          <a:stretch/>
        </p:blipFill>
        <p:spPr>
          <a:xfrm>
            <a:off x="870944" y="3035"/>
            <a:ext cx="828000" cy="828000"/>
          </a:xfrm>
          <a:prstGeom prst="rect">
            <a:avLst/>
          </a:prstGeom>
          <a:noFill/>
          <a:ln>
            <a:noFill/>
          </a:ln>
        </p:spPr>
      </p:pic>
      <p:pic>
        <p:nvPicPr>
          <p:cNvPr id="169" name="Google Shape;169;p2" descr="Open book outline"/>
          <p:cNvPicPr preferRelativeResize="0"/>
          <p:nvPr/>
        </p:nvPicPr>
        <p:blipFill rotWithShape="1">
          <a:blip r:embed="rId8">
            <a:alphaModFix/>
          </a:blip>
          <a:srcRect/>
          <a:stretch/>
        </p:blipFill>
        <p:spPr>
          <a:xfrm>
            <a:off x="263980" y="958143"/>
            <a:ext cx="741323" cy="741323"/>
          </a:xfrm>
          <a:prstGeom prst="rect">
            <a:avLst/>
          </a:prstGeom>
          <a:noFill/>
          <a:ln>
            <a:noFill/>
          </a:ln>
        </p:spPr>
      </p:pic>
      <p:pic>
        <p:nvPicPr>
          <p:cNvPr id="170" name="Google Shape;170;p2" descr="Bullseye with solid fill"/>
          <p:cNvPicPr preferRelativeResize="0"/>
          <p:nvPr/>
        </p:nvPicPr>
        <p:blipFill rotWithShape="1">
          <a:blip r:embed="rId9">
            <a:alphaModFix/>
          </a:blip>
          <a:srcRect/>
          <a:stretch/>
        </p:blipFill>
        <p:spPr>
          <a:xfrm>
            <a:off x="263980" y="1826574"/>
            <a:ext cx="747513" cy="747513"/>
          </a:xfrm>
          <a:prstGeom prst="rect">
            <a:avLst/>
          </a:prstGeom>
          <a:noFill/>
          <a:ln>
            <a:noFill/>
          </a:ln>
        </p:spPr>
      </p:pic>
      <p:pic>
        <p:nvPicPr>
          <p:cNvPr id="171" name="Google Shape;171;p2" descr="Lights On with solid fill"/>
          <p:cNvPicPr preferRelativeResize="0"/>
          <p:nvPr/>
        </p:nvPicPr>
        <p:blipFill rotWithShape="1">
          <a:blip r:embed="rId10">
            <a:alphaModFix/>
          </a:blip>
          <a:srcRect/>
          <a:stretch/>
        </p:blipFill>
        <p:spPr>
          <a:xfrm>
            <a:off x="270239" y="2697346"/>
            <a:ext cx="725352" cy="725352"/>
          </a:xfrm>
          <a:prstGeom prst="rect">
            <a:avLst/>
          </a:prstGeom>
          <a:noFill/>
          <a:ln>
            <a:noFill/>
          </a:ln>
        </p:spPr>
      </p:pic>
      <p:pic>
        <p:nvPicPr>
          <p:cNvPr id="172" name="Google Shape;172;p2" descr="Contract with solid fill"/>
          <p:cNvPicPr preferRelativeResize="0"/>
          <p:nvPr/>
        </p:nvPicPr>
        <p:blipFill rotWithShape="1">
          <a:blip r:embed="rId11">
            <a:alphaModFix/>
          </a:blip>
          <a:srcRect/>
          <a:stretch/>
        </p:blipFill>
        <p:spPr>
          <a:xfrm>
            <a:off x="284306" y="3553652"/>
            <a:ext cx="690957" cy="690957"/>
          </a:xfrm>
          <a:prstGeom prst="rect">
            <a:avLst/>
          </a:prstGeom>
          <a:noFill/>
          <a:ln>
            <a:noFill/>
          </a:ln>
        </p:spPr>
      </p:pic>
      <p:pic>
        <p:nvPicPr>
          <p:cNvPr id="173" name="Google Shape;173;p2" descr="Court with solid fill"/>
          <p:cNvPicPr preferRelativeResize="0"/>
          <p:nvPr/>
        </p:nvPicPr>
        <p:blipFill rotWithShape="1">
          <a:blip r:embed="rId12">
            <a:alphaModFix/>
          </a:blip>
          <a:srcRect/>
          <a:stretch/>
        </p:blipFill>
        <p:spPr>
          <a:xfrm>
            <a:off x="273024" y="4371718"/>
            <a:ext cx="731611" cy="731611"/>
          </a:xfrm>
          <a:prstGeom prst="rect">
            <a:avLst/>
          </a:prstGeom>
          <a:noFill/>
          <a:ln>
            <a:noFill/>
          </a:ln>
        </p:spPr>
      </p:pic>
      <p:pic>
        <p:nvPicPr>
          <p:cNvPr id="174" name="Google Shape;174;p2" descr="Presentation with bar chart with solid fill"/>
          <p:cNvPicPr preferRelativeResize="0"/>
          <p:nvPr/>
        </p:nvPicPr>
        <p:blipFill rotWithShape="1">
          <a:blip r:embed="rId13">
            <a:alphaModFix/>
          </a:blip>
          <a:srcRect/>
          <a:stretch/>
        </p:blipFill>
        <p:spPr>
          <a:xfrm>
            <a:off x="263980" y="5230439"/>
            <a:ext cx="753509" cy="75350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1EE9FE6D-0A79-EF35-B605-46E480496E7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EA9137C-7F88-EDCF-3608-349218356D7F}"/>
              </a:ext>
            </a:extLst>
          </p:cNvPr>
          <p:cNvPicPr>
            <a:picLocks noChangeAspect="1"/>
          </p:cNvPicPr>
          <p:nvPr/>
        </p:nvPicPr>
        <p:blipFill>
          <a:blip r:embed="rId3"/>
          <a:stretch>
            <a:fillRect/>
          </a:stretch>
        </p:blipFill>
        <p:spPr>
          <a:xfrm>
            <a:off x="1274575" y="383784"/>
            <a:ext cx="10534801" cy="6090432"/>
          </a:xfrm>
          <a:prstGeom prst="rect">
            <a:avLst/>
          </a:prstGeom>
        </p:spPr>
      </p:pic>
      <p:sp>
        <p:nvSpPr>
          <p:cNvPr id="471" name="Google Shape;471;p39">
            <a:extLst>
              <a:ext uri="{FF2B5EF4-FFF2-40B4-BE49-F238E27FC236}">
                <a16:creationId xmlns:a16="http://schemas.microsoft.com/office/drawing/2014/main" id="{44B356B0-54BA-18D3-4857-AEE6DDB1BFCD}"/>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92C785CD-89D2-FC8E-3E67-8D3CAC76053F}"/>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E06BB1EE-A7A1-9CF0-CF63-4A796A84A6AA}"/>
              </a:ext>
            </a:extLst>
          </p:cNvPr>
          <p:cNvPicPr preferRelativeResize="0"/>
          <p:nvPr/>
        </p:nvPicPr>
        <p:blipFill rotWithShape="1">
          <a:blip r:embed="rId4">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D503C931-A55B-3375-0CEB-20EFC5491BAD}"/>
              </a:ext>
            </a:extLst>
          </p:cNvPr>
          <p:cNvPicPr preferRelativeResize="0"/>
          <p:nvPr/>
        </p:nvPicPr>
        <p:blipFill rotWithShape="1">
          <a:blip r:embed="rId5">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51E857A0-DD73-A406-5167-4C184581B102}"/>
              </a:ext>
            </a:extLst>
          </p:cNvPr>
          <p:cNvPicPr preferRelativeResize="0"/>
          <p:nvPr/>
        </p:nvPicPr>
        <p:blipFill rotWithShape="1">
          <a:blip r:embed="rId6">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58EE12A5-F253-286D-3C8E-9896BDC05D90}"/>
              </a:ext>
            </a:extLst>
          </p:cNvPr>
          <p:cNvPicPr preferRelativeResize="0"/>
          <p:nvPr/>
        </p:nvPicPr>
        <p:blipFill rotWithShape="1">
          <a:blip r:embed="rId7">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A75970D5-34B2-C5FB-30C4-6B174FFE5C89}"/>
              </a:ext>
            </a:extLst>
          </p:cNvPr>
          <p:cNvPicPr preferRelativeResize="0"/>
          <p:nvPr/>
        </p:nvPicPr>
        <p:blipFill rotWithShape="1">
          <a:blip r:embed="rId8">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49F16658-3888-9C7B-6BB6-E1845294948E}"/>
              </a:ext>
            </a:extLst>
          </p:cNvPr>
          <p:cNvPicPr preferRelativeResize="0"/>
          <p:nvPr/>
        </p:nvPicPr>
        <p:blipFill rotWithShape="1">
          <a:blip r:embed="rId9">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48EA5648-9DD7-445E-A60F-749341124C62}"/>
              </a:ext>
            </a:extLst>
          </p:cNvPr>
          <p:cNvPicPr preferRelativeResize="0"/>
          <p:nvPr/>
        </p:nvPicPr>
        <p:blipFill rotWithShape="1">
          <a:blip r:embed="rId10">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D4B0FD3F-4C17-A3FA-729C-35936D5EA480}"/>
              </a:ext>
            </a:extLst>
          </p:cNvPr>
          <p:cNvPicPr preferRelativeResize="0"/>
          <p:nvPr/>
        </p:nvPicPr>
        <p:blipFill rotWithShape="1">
          <a:blip r:embed="rId11">
            <a:alphaModFix/>
          </a:blip>
          <a:srcRect/>
          <a:stretch/>
        </p:blipFill>
        <p:spPr>
          <a:xfrm>
            <a:off x="257789" y="5243504"/>
            <a:ext cx="753509" cy="753509"/>
          </a:xfrm>
          <a:prstGeom prst="rect">
            <a:avLst/>
          </a:prstGeom>
          <a:noFill/>
          <a:ln>
            <a:noFill/>
          </a:ln>
        </p:spPr>
      </p:pic>
      <mc:AlternateContent xmlns:mc="http://schemas.openxmlformats.org/markup-compatibility/2006" xmlns:p14="http://schemas.microsoft.com/office/powerpoint/2010/main">
        <mc:Choice Requires="p14">
          <p:contentPart p14:bwMode="auto" r:id="rId12">
            <p14:nvContentPartPr>
              <p14:cNvPr id="3" name="墨迹 2">
                <a:extLst>
                  <a:ext uri="{FF2B5EF4-FFF2-40B4-BE49-F238E27FC236}">
                    <a16:creationId xmlns:a16="http://schemas.microsoft.com/office/drawing/2014/main" id="{69393D16-7B89-3F1B-3C62-603D10BE1B3F}"/>
                  </a:ext>
                </a:extLst>
              </p14:cNvPr>
              <p14:cNvContentPartPr/>
              <p14:nvPr/>
            </p14:nvContentPartPr>
            <p14:xfrm>
              <a:off x="4396680" y="4612320"/>
              <a:ext cx="4232520" cy="1468440"/>
            </p14:xfrm>
          </p:contentPart>
        </mc:Choice>
        <mc:Fallback xmlns="">
          <p:pic>
            <p:nvPicPr>
              <p:cNvPr id="3" name="墨迹 2">
                <a:extLst>
                  <a:ext uri="{FF2B5EF4-FFF2-40B4-BE49-F238E27FC236}">
                    <a16:creationId xmlns:a16="http://schemas.microsoft.com/office/drawing/2014/main" id="{69393D16-7B89-3F1B-3C62-603D10BE1B3F}"/>
                  </a:ext>
                </a:extLst>
              </p:cNvPr>
              <p:cNvPicPr/>
              <p:nvPr/>
            </p:nvPicPr>
            <p:blipFill>
              <a:blip r:embed="rId13"/>
              <a:stretch>
                <a:fillRect/>
              </a:stretch>
            </p:blipFill>
            <p:spPr>
              <a:xfrm>
                <a:off x="4387320" y="4602960"/>
                <a:ext cx="4251240" cy="1487160"/>
              </a:xfrm>
              <a:prstGeom prst="rect">
                <a:avLst/>
              </a:prstGeom>
            </p:spPr>
          </p:pic>
        </mc:Fallback>
      </mc:AlternateContent>
    </p:spTree>
    <p:extLst>
      <p:ext uri="{BB962C8B-B14F-4D97-AF65-F5344CB8AC3E}">
        <p14:creationId xmlns:p14="http://schemas.microsoft.com/office/powerpoint/2010/main" val="95949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29">
          <a:extLst>
            <a:ext uri="{FF2B5EF4-FFF2-40B4-BE49-F238E27FC236}">
              <a16:creationId xmlns:a16="http://schemas.microsoft.com/office/drawing/2014/main" id="{8EAED605-88D3-E569-81FF-E9928514032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2AAAD84-EC63-A2AB-F72E-519848DB19E8}"/>
              </a:ext>
            </a:extLst>
          </p:cNvPr>
          <p:cNvPicPr>
            <a:picLocks noChangeAspect="1"/>
          </p:cNvPicPr>
          <p:nvPr/>
        </p:nvPicPr>
        <p:blipFill>
          <a:blip r:embed="rId3"/>
          <a:stretch>
            <a:fillRect/>
          </a:stretch>
        </p:blipFill>
        <p:spPr>
          <a:xfrm>
            <a:off x="6588971" y="-108849"/>
            <a:ext cx="4791586" cy="3593690"/>
          </a:xfrm>
          <a:prstGeom prst="rect">
            <a:avLst/>
          </a:prstGeom>
        </p:spPr>
      </p:pic>
      <p:pic>
        <p:nvPicPr>
          <p:cNvPr id="4" name="Picture 3">
            <a:extLst>
              <a:ext uri="{FF2B5EF4-FFF2-40B4-BE49-F238E27FC236}">
                <a16:creationId xmlns:a16="http://schemas.microsoft.com/office/drawing/2014/main" id="{E0B47B02-874D-7981-7A2E-8ADB1C920072}"/>
              </a:ext>
            </a:extLst>
          </p:cNvPr>
          <p:cNvPicPr>
            <a:picLocks noChangeAspect="1"/>
          </p:cNvPicPr>
          <p:nvPr/>
        </p:nvPicPr>
        <p:blipFill>
          <a:blip r:embed="rId4"/>
          <a:stretch>
            <a:fillRect/>
          </a:stretch>
        </p:blipFill>
        <p:spPr>
          <a:xfrm>
            <a:off x="1351240" y="1209966"/>
            <a:ext cx="5334000" cy="4000500"/>
          </a:xfrm>
          <a:prstGeom prst="rect">
            <a:avLst/>
          </a:prstGeom>
        </p:spPr>
      </p:pic>
      <p:pic>
        <p:nvPicPr>
          <p:cNvPr id="5" name="Picture 4">
            <a:extLst>
              <a:ext uri="{FF2B5EF4-FFF2-40B4-BE49-F238E27FC236}">
                <a16:creationId xmlns:a16="http://schemas.microsoft.com/office/drawing/2014/main" id="{88C56520-17E7-4C40-5752-A8DC572E1952}"/>
              </a:ext>
            </a:extLst>
          </p:cNvPr>
          <p:cNvPicPr>
            <a:picLocks noChangeAspect="1"/>
          </p:cNvPicPr>
          <p:nvPr/>
        </p:nvPicPr>
        <p:blipFill>
          <a:blip r:embed="rId5"/>
          <a:stretch>
            <a:fillRect/>
          </a:stretch>
        </p:blipFill>
        <p:spPr>
          <a:xfrm>
            <a:off x="6685240" y="3484841"/>
            <a:ext cx="4601667" cy="3451250"/>
          </a:xfrm>
          <a:prstGeom prst="rect">
            <a:avLst/>
          </a:prstGeom>
        </p:spPr>
      </p:pic>
      <p:sp>
        <p:nvSpPr>
          <p:cNvPr id="430" name="Google Shape;430;p13">
            <a:extLst>
              <a:ext uri="{FF2B5EF4-FFF2-40B4-BE49-F238E27FC236}">
                <a16:creationId xmlns:a16="http://schemas.microsoft.com/office/drawing/2014/main" id="{659CFC5A-45A4-E947-5C4D-79023B1EBE41}"/>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FA7A9B5A-EB9D-F03C-C303-7EE3A70F51EA}"/>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5EE4A760-A586-B86B-77C7-2D6F2CD087C7}"/>
              </a:ext>
            </a:extLst>
          </p:cNvPr>
          <p:cNvPicPr preferRelativeResize="0"/>
          <p:nvPr/>
        </p:nvPicPr>
        <p:blipFill rotWithShape="1">
          <a:blip r:embed="rId6">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9567E606-5573-8BCD-B4E8-A14804FBD364}"/>
              </a:ext>
            </a:extLst>
          </p:cNvPr>
          <p:cNvPicPr preferRelativeResize="0"/>
          <p:nvPr/>
        </p:nvPicPr>
        <p:blipFill rotWithShape="1">
          <a:blip r:embed="rId7">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01B187E6-74C9-B0E2-D351-323F69CDAA2E}"/>
              </a:ext>
            </a:extLst>
          </p:cNvPr>
          <p:cNvPicPr preferRelativeResize="0"/>
          <p:nvPr/>
        </p:nvPicPr>
        <p:blipFill rotWithShape="1">
          <a:blip r:embed="rId8">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07F95103-C545-57B3-F365-C9ECE6C682FD}"/>
              </a:ext>
            </a:extLst>
          </p:cNvPr>
          <p:cNvPicPr preferRelativeResize="0"/>
          <p:nvPr/>
        </p:nvPicPr>
        <p:blipFill rotWithShape="1">
          <a:blip r:embed="rId9">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FADD21F0-D3F2-5813-7D2A-922C9D975124}"/>
              </a:ext>
            </a:extLst>
          </p:cNvPr>
          <p:cNvPicPr preferRelativeResize="0"/>
          <p:nvPr/>
        </p:nvPicPr>
        <p:blipFill rotWithShape="1">
          <a:blip r:embed="rId10">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9D0E0666-4419-CD09-339D-FC74050C3554}"/>
              </a:ext>
            </a:extLst>
          </p:cNvPr>
          <p:cNvPicPr preferRelativeResize="0"/>
          <p:nvPr/>
        </p:nvPicPr>
        <p:blipFill rotWithShape="1">
          <a:blip r:embed="rId11">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DAB18E41-D433-0FEE-B068-3CD86EE8119A}"/>
              </a:ext>
            </a:extLst>
          </p:cNvPr>
          <p:cNvPicPr preferRelativeResize="0"/>
          <p:nvPr/>
        </p:nvPicPr>
        <p:blipFill rotWithShape="1">
          <a:blip r:embed="rId12">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B7EF5017-2C65-8A57-4F43-774819E62AF4}"/>
              </a:ext>
            </a:extLst>
          </p:cNvPr>
          <p:cNvPicPr preferRelativeResize="0"/>
          <p:nvPr/>
        </p:nvPicPr>
        <p:blipFill rotWithShape="1">
          <a:blip r:embed="rId13">
            <a:alphaModFix/>
          </a:blip>
          <a:srcRect/>
          <a:stretch/>
        </p:blipFill>
        <p:spPr>
          <a:xfrm>
            <a:off x="233677" y="5241019"/>
            <a:ext cx="753509" cy="753509"/>
          </a:xfrm>
          <a:prstGeom prst="rect">
            <a:avLst/>
          </a:prstGeom>
          <a:noFill/>
          <a:ln>
            <a:noFill/>
          </a:ln>
        </p:spPr>
      </p:pic>
      <p:pic>
        <p:nvPicPr>
          <p:cNvPr id="3" name="Picture 2">
            <a:extLst>
              <a:ext uri="{FF2B5EF4-FFF2-40B4-BE49-F238E27FC236}">
                <a16:creationId xmlns:a16="http://schemas.microsoft.com/office/drawing/2014/main" id="{D1760212-4C94-7311-27A6-6D2BC5974F20}"/>
              </a:ext>
            </a:extLst>
          </p:cNvPr>
          <p:cNvPicPr>
            <a:picLocks noChangeAspect="1"/>
          </p:cNvPicPr>
          <p:nvPr/>
        </p:nvPicPr>
        <p:blipFill>
          <a:blip r:embed="rId14"/>
          <a:stretch>
            <a:fillRect/>
          </a:stretch>
        </p:blipFill>
        <p:spPr>
          <a:xfrm>
            <a:off x="10660925" y="0"/>
            <a:ext cx="1531075" cy="283205"/>
          </a:xfrm>
          <a:prstGeom prst="rect">
            <a:avLst/>
          </a:prstGeom>
        </p:spPr>
      </p:pic>
    </p:spTree>
    <p:extLst>
      <p:ext uri="{BB962C8B-B14F-4D97-AF65-F5344CB8AC3E}">
        <p14:creationId xmlns:p14="http://schemas.microsoft.com/office/powerpoint/2010/main" val="60755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29">
          <a:extLst>
            <a:ext uri="{FF2B5EF4-FFF2-40B4-BE49-F238E27FC236}">
              <a16:creationId xmlns:a16="http://schemas.microsoft.com/office/drawing/2014/main" id="{F284E7F9-43BC-EBF0-CE92-0221351D4CC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239D6B-70E7-6162-B81D-87FC333B9B10}"/>
              </a:ext>
            </a:extLst>
          </p:cNvPr>
          <p:cNvPicPr>
            <a:picLocks noChangeAspect="1"/>
          </p:cNvPicPr>
          <p:nvPr/>
        </p:nvPicPr>
        <p:blipFill>
          <a:blip r:embed="rId3"/>
          <a:stretch>
            <a:fillRect/>
          </a:stretch>
        </p:blipFill>
        <p:spPr>
          <a:xfrm>
            <a:off x="351019" y="1200680"/>
            <a:ext cx="5552903" cy="4164677"/>
          </a:xfrm>
          <a:prstGeom prst="rect">
            <a:avLst/>
          </a:prstGeom>
        </p:spPr>
      </p:pic>
      <p:sp>
        <p:nvSpPr>
          <p:cNvPr id="430" name="Google Shape;430;p13">
            <a:extLst>
              <a:ext uri="{FF2B5EF4-FFF2-40B4-BE49-F238E27FC236}">
                <a16:creationId xmlns:a16="http://schemas.microsoft.com/office/drawing/2014/main" id="{FAD189BA-344C-0D32-2DD5-87457BBBEE0C}"/>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28EBD6BF-A57C-F009-E921-D28DE38BABC5}"/>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5F0FD428-80FF-FE49-8789-0970541E106C}"/>
              </a:ext>
            </a:extLst>
          </p:cNvPr>
          <p:cNvPicPr preferRelativeResize="0"/>
          <p:nvPr/>
        </p:nvPicPr>
        <p:blipFill rotWithShape="1">
          <a:blip r:embed="rId4">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B5245EDE-B666-284B-E860-B88E369E0396}"/>
              </a:ext>
            </a:extLst>
          </p:cNvPr>
          <p:cNvPicPr preferRelativeResize="0"/>
          <p:nvPr/>
        </p:nvPicPr>
        <p:blipFill rotWithShape="1">
          <a:blip r:embed="rId5">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8FE79F26-8753-7DF4-0B17-99D6AC4E6084}"/>
              </a:ext>
            </a:extLst>
          </p:cNvPr>
          <p:cNvPicPr preferRelativeResize="0"/>
          <p:nvPr/>
        </p:nvPicPr>
        <p:blipFill rotWithShape="1">
          <a:blip r:embed="rId6">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B7EF4DB0-EBEA-5114-AD45-EC940E913879}"/>
              </a:ext>
            </a:extLst>
          </p:cNvPr>
          <p:cNvPicPr preferRelativeResize="0"/>
          <p:nvPr/>
        </p:nvPicPr>
        <p:blipFill rotWithShape="1">
          <a:blip r:embed="rId7">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B04A1768-D3FD-D2A0-F090-D48F688C0559}"/>
              </a:ext>
            </a:extLst>
          </p:cNvPr>
          <p:cNvPicPr preferRelativeResize="0"/>
          <p:nvPr/>
        </p:nvPicPr>
        <p:blipFill rotWithShape="1">
          <a:blip r:embed="rId8">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FF5AD9FC-A0B7-909B-819C-5CF9F2E0CA45}"/>
              </a:ext>
            </a:extLst>
          </p:cNvPr>
          <p:cNvPicPr preferRelativeResize="0"/>
          <p:nvPr/>
        </p:nvPicPr>
        <p:blipFill rotWithShape="1">
          <a:blip r:embed="rId9">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09173DD3-4DBE-285E-CFE2-41FC3877B05A}"/>
              </a:ext>
            </a:extLst>
          </p:cNvPr>
          <p:cNvPicPr preferRelativeResize="0"/>
          <p:nvPr/>
        </p:nvPicPr>
        <p:blipFill rotWithShape="1">
          <a:blip r:embed="rId10">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53028339-96EF-B51C-5E9B-F2B458843B5E}"/>
              </a:ext>
            </a:extLst>
          </p:cNvPr>
          <p:cNvPicPr preferRelativeResize="0"/>
          <p:nvPr/>
        </p:nvPicPr>
        <p:blipFill rotWithShape="1">
          <a:blip r:embed="rId11">
            <a:alphaModFix/>
          </a:blip>
          <a:srcRect/>
          <a:stretch/>
        </p:blipFill>
        <p:spPr>
          <a:xfrm>
            <a:off x="233677" y="5241019"/>
            <a:ext cx="753509" cy="753509"/>
          </a:xfrm>
          <a:prstGeom prst="rect">
            <a:avLst/>
          </a:prstGeom>
          <a:noFill/>
          <a:ln>
            <a:noFill/>
          </a:ln>
        </p:spPr>
      </p:pic>
      <p:pic>
        <p:nvPicPr>
          <p:cNvPr id="3" name="Picture 2">
            <a:extLst>
              <a:ext uri="{FF2B5EF4-FFF2-40B4-BE49-F238E27FC236}">
                <a16:creationId xmlns:a16="http://schemas.microsoft.com/office/drawing/2014/main" id="{7745872F-6CE7-B2E8-94FB-61862F375433}"/>
              </a:ext>
            </a:extLst>
          </p:cNvPr>
          <p:cNvPicPr>
            <a:picLocks noChangeAspect="1"/>
          </p:cNvPicPr>
          <p:nvPr/>
        </p:nvPicPr>
        <p:blipFill>
          <a:blip r:embed="rId12"/>
          <a:stretch>
            <a:fillRect/>
          </a:stretch>
        </p:blipFill>
        <p:spPr>
          <a:xfrm>
            <a:off x="10660925" y="0"/>
            <a:ext cx="1531075" cy="283205"/>
          </a:xfrm>
          <a:prstGeom prst="rect">
            <a:avLst/>
          </a:prstGeom>
        </p:spPr>
      </p:pic>
      <p:pic>
        <p:nvPicPr>
          <p:cNvPr id="2" name="Picture 1">
            <a:extLst>
              <a:ext uri="{FF2B5EF4-FFF2-40B4-BE49-F238E27FC236}">
                <a16:creationId xmlns:a16="http://schemas.microsoft.com/office/drawing/2014/main" id="{5CD104E4-68FE-C988-6559-B02540DC6E44}"/>
              </a:ext>
            </a:extLst>
          </p:cNvPr>
          <p:cNvPicPr>
            <a:picLocks noChangeAspect="1"/>
          </p:cNvPicPr>
          <p:nvPr/>
        </p:nvPicPr>
        <p:blipFill>
          <a:blip r:embed="rId13"/>
          <a:stretch>
            <a:fillRect/>
          </a:stretch>
        </p:blipFill>
        <p:spPr>
          <a:xfrm>
            <a:off x="3669493" y="844160"/>
            <a:ext cx="9260378" cy="4877715"/>
          </a:xfrm>
          <a:prstGeom prst="rect">
            <a:avLst/>
          </a:prstGeom>
        </p:spPr>
      </p:pic>
    </p:spTree>
    <p:extLst>
      <p:ext uri="{BB962C8B-B14F-4D97-AF65-F5344CB8AC3E}">
        <p14:creationId xmlns:p14="http://schemas.microsoft.com/office/powerpoint/2010/main" val="1911716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F250CAFE-F18D-CD67-F216-B36B8E738E80}"/>
            </a:ext>
          </a:extLst>
        </p:cNvPr>
        <p:cNvGrpSpPr/>
        <p:nvPr/>
      </p:nvGrpSpPr>
      <p:grpSpPr>
        <a:xfrm>
          <a:off x="0" y="0"/>
          <a:ext cx="0" cy="0"/>
          <a:chOff x="0" y="0"/>
          <a:chExt cx="0" cy="0"/>
        </a:xfrm>
      </p:grpSpPr>
      <p:sp>
        <p:nvSpPr>
          <p:cNvPr id="471" name="Google Shape;471;p39">
            <a:extLst>
              <a:ext uri="{FF2B5EF4-FFF2-40B4-BE49-F238E27FC236}">
                <a16:creationId xmlns:a16="http://schemas.microsoft.com/office/drawing/2014/main" id="{BB59D58D-FD03-3B00-1294-FA517DB9D179}"/>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9E2F1C6A-75CA-2467-B071-B809A1787CE1}"/>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62D72DBA-3555-5118-5FF8-393BA14B69FA}"/>
              </a:ext>
            </a:extLst>
          </p:cNvPr>
          <p:cNvPicPr preferRelativeResize="0"/>
          <p:nvPr/>
        </p:nvPicPr>
        <p:blipFill rotWithShape="1">
          <a:blip r:embed="rId3">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3C727F4E-CDCD-5525-3063-A406DF09061B}"/>
              </a:ext>
            </a:extLst>
          </p:cNvPr>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CAC27270-FB35-7A86-D4A7-E6CDEEE10972}"/>
              </a:ext>
            </a:extLst>
          </p:cNvPr>
          <p:cNvPicPr preferRelativeResize="0"/>
          <p:nvPr/>
        </p:nvPicPr>
        <p:blipFill rotWithShape="1">
          <a:blip r:embed="rId5">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9A2EABB1-EA06-679B-B565-2C8422F2B2C8}"/>
              </a:ext>
            </a:extLst>
          </p:cNvPr>
          <p:cNvPicPr preferRelativeResize="0"/>
          <p:nvPr/>
        </p:nvPicPr>
        <p:blipFill rotWithShape="1">
          <a:blip r:embed="rId6">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950365D4-4502-BA5D-0EB6-3CB6D65EC5C0}"/>
              </a:ext>
            </a:extLst>
          </p:cNvPr>
          <p:cNvPicPr preferRelativeResize="0"/>
          <p:nvPr/>
        </p:nvPicPr>
        <p:blipFill rotWithShape="1">
          <a:blip r:embed="rId7">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9CCBA4F0-D50C-4198-3F94-3C58E9E02F90}"/>
              </a:ext>
            </a:extLst>
          </p:cNvPr>
          <p:cNvPicPr preferRelativeResize="0"/>
          <p:nvPr/>
        </p:nvPicPr>
        <p:blipFill rotWithShape="1">
          <a:blip r:embed="rId8">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FADA3B5F-E048-B1E6-6DAC-C4E1F3D528FF}"/>
              </a:ext>
            </a:extLst>
          </p:cNvPr>
          <p:cNvPicPr preferRelativeResize="0"/>
          <p:nvPr/>
        </p:nvPicPr>
        <p:blipFill rotWithShape="1">
          <a:blip r:embed="rId9">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32295589-CD15-F955-7A7F-973BD0C4B31D}"/>
              </a:ext>
            </a:extLst>
          </p:cNvPr>
          <p:cNvPicPr preferRelativeResize="0"/>
          <p:nvPr/>
        </p:nvPicPr>
        <p:blipFill rotWithShape="1">
          <a:blip r:embed="rId10">
            <a:alphaModFix/>
          </a:blip>
          <a:srcRect/>
          <a:stretch/>
        </p:blipFill>
        <p:spPr>
          <a:xfrm>
            <a:off x="257789" y="5243504"/>
            <a:ext cx="753509" cy="753509"/>
          </a:xfrm>
          <a:prstGeom prst="rect">
            <a:avLst/>
          </a:prstGeom>
          <a:noFill/>
          <a:ln>
            <a:noFill/>
          </a:ln>
        </p:spPr>
      </p:pic>
      <p:pic>
        <p:nvPicPr>
          <p:cNvPr id="2" name="Picture 1">
            <a:extLst>
              <a:ext uri="{FF2B5EF4-FFF2-40B4-BE49-F238E27FC236}">
                <a16:creationId xmlns:a16="http://schemas.microsoft.com/office/drawing/2014/main" id="{C4CC648B-2C6C-C7D9-D6FD-C443B8DE6C09}"/>
              </a:ext>
            </a:extLst>
          </p:cNvPr>
          <p:cNvPicPr>
            <a:picLocks noChangeAspect="1"/>
          </p:cNvPicPr>
          <p:nvPr/>
        </p:nvPicPr>
        <p:blipFill>
          <a:blip r:embed="rId11"/>
          <a:stretch>
            <a:fillRect/>
          </a:stretch>
        </p:blipFill>
        <p:spPr>
          <a:xfrm>
            <a:off x="1419962" y="466087"/>
            <a:ext cx="9352075" cy="5925826"/>
          </a:xfrm>
          <a:prstGeom prst="rect">
            <a:avLst/>
          </a:prstGeom>
        </p:spPr>
      </p:pic>
      <p:pic>
        <p:nvPicPr>
          <p:cNvPr id="3" name="Picture 2">
            <a:extLst>
              <a:ext uri="{FF2B5EF4-FFF2-40B4-BE49-F238E27FC236}">
                <a16:creationId xmlns:a16="http://schemas.microsoft.com/office/drawing/2014/main" id="{6C31FD84-ABF8-AFD2-AAD3-E5DBC16007E5}"/>
              </a:ext>
            </a:extLst>
          </p:cNvPr>
          <p:cNvPicPr>
            <a:picLocks noChangeAspect="1"/>
          </p:cNvPicPr>
          <p:nvPr/>
        </p:nvPicPr>
        <p:blipFill>
          <a:blip r:embed="rId12"/>
          <a:stretch>
            <a:fillRect/>
          </a:stretch>
        </p:blipFill>
        <p:spPr>
          <a:xfrm>
            <a:off x="10231346" y="15858"/>
            <a:ext cx="1921393" cy="345463"/>
          </a:xfrm>
          <a:prstGeom prst="rect">
            <a:avLst/>
          </a:prstGeom>
        </p:spPr>
      </p:pic>
      <mc:AlternateContent xmlns:mc="http://schemas.openxmlformats.org/markup-compatibility/2006" xmlns:p14="http://schemas.microsoft.com/office/powerpoint/2010/main">
        <mc:Choice Requires="p14">
          <p:contentPart p14:bwMode="auto" r:id="rId13">
            <p14:nvContentPartPr>
              <p14:cNvPr id="4" name="墨迹 3">
                <a:extLst>
                  <a:ext uri="{FF2B5EF4-FFF2-40B4-BE49-F238E27FC236}">
                    <a16:creationId xmlns:a16="http://schemas.microsoft.com/office/drawing/2014/main" id="{AED1B4DB-53CC-EA4C-8ECD-6B26C98E6942}"/>
                  </a:ext>
                </a:extLst>
              </p14:cNvPr>
              <p14:cNvContentPartPr/>
              <p14:nvPr/>
            </p14:nvContentPartPr>
            <p14:xfrm>
              <a:off x="3004200" y="1720080"/>
              <a:ext cx="8409600" cy="4284000"/>
            </p14:xfrm>
          </p:contentPart>
        </mc:Choice>
        <mc:Fallback xmlns="">
          <p:pic>
            <p:nvPicPr>
              <p:cNvPr id="4" name="墨迹 3">
                <a:extLst>
                  <a:ext uri="{FF2B5EF4-FFF2-40B4-BE49-F238E27FC236}">
                    <a16:creationId xmlns:a16="http://schemas.microsoft.com/office/drawing/2014/main" id="{AED1B4DB-53CC-EA4C-8ECD-6B26C98E6942}"/>
                  </a:ext>
                </a:extLst>
              </p:cNvPr>
              <p:cNvPicPr/>
              <p:nvPr/>
            </p:nvPicPr>
            <p:blipFill>
              <a:blip r:embed="rId14"/>
              <a:stretch>
                <a:fillRect/>
              </a:stretch>
            </p:blipFill>
            <p:spPr>
              <a:xfrm>
                <a:off x="2994840" y="1710720"/>
                <a:ext cx="8428320" cy="4302720"/>
              </a:xfrm>
              <a:prstGeom prst="rect">
                <a:avLst/>
              </a:prstGeom>
            </p:spPr>
          </p:pic>
        </mc:Fallback>
      </mc:AlternateContent>
    </p:spTree>
    <p:extLst>
      <p:ext uri="{BB962C8B-B14F-4D97-AF65-F5344CB8AC3E}">
        <p14:creationId xmlns:p14="http://schemas.microsoft.com/office/powerpoint/2010/main" val="924401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29">
          <a:extLst>
            <a:ext uri="{FF2B5EF4-FFF2-40B4-BE49-F238E27FC236}">
              <a16:creationId xmlns:a16="http://schemas.microsoft.com/office/drawing/2014/main" id="{3F3AC6D7-70F2-0408-C177-B11415AA32F8}"/>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DD6B0F-D80F-C0AC-E28F-8529A99490EA}"/>
              </a:ext>
            </a:extLst>
          </p:cNvPr>
          <p:cNvPicPr>
            <a:picLocks noChangeAspect="1"/>
          </p:cNvPicPr>
          <p:nvPr/>
        </p:nvPicPr>
        <p:blipFill>
          <a:blip r:embed="rId3"/>
          <a:stretch>
            <a:fillRect/>
          </a:stretch>
        </p:blipFill>
        <p:spPr>
          <a:xfrm>
            <a:off x="1041630" y="1643190"/>
            <a:ext cx="8261047" cy="4351338"/>
          </a:xfrm>
          <a:prstGeom prst="rect">
            <a:avLst/>
          </a:prstGeom>
          <a:noFill/>
          <a:ln>
            <a:noFill/>
          </a:ln>
        </p:spPr>
      </p:pic>
      <p:sp>
        <p:nvSpPr>
          <p:cNvPr id="430" name="Google Shape;430;p13">
            <a:extLst>
              <a:ext uri="{FF2B5EF4-FFF2-40B4-BE49-F238E27FC236}">
                <a16:creationId xmlns:a16="http://schemas.microsoft.com/office/drawing/2014/main" id="{C6DBC22F-1364-A5CA-A825-91FE0A4BAFB4}"/>
              </a:ext>
            </a:extLst>
          </p:cNvPr>
          <p:cNvSpPr/>
          <p:nvPr/>
        </p:nvSpPr>
        <p:spPr>
          <a:xfrm rot="10800000">
            <a:off x="-13116" y="-7376527"/>
            <a:ext cx="1285397"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31" name="Google Shape;431;p13">
            <a:extLst>
              <a:ext uri="{FF2B5EF4-FFF2-40B4-BE49-F238E27FC236}">
                <a16:creationId xmlns:a16="http://schemas.microsoft.com/office/drawing/2014/main" id="{A10D1049-B1FA-5494-83F4-0C585E3B1F66}"/>
              </a:ext>
            </a:extLst>
          </p:cNvPr>
          <p:cNvSpPr/>
          <p:nvPr/>
        </p:nvSpPr>
        <p:spPr>
          <a:xfrm>
            <a:off x="863340" y="350770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32" name="Google Shape;432;p13" descr="Hamburger Menu Icon with solid fill">
            <a:extLst>
              <a:ext uri="{FF2B5EF4-FFF2-40B4-BE49-F238E27FC236}">
                <a16:creationId xmlns:a16="http://schemas.microsoft.com/office/drawing/2014/main" id="{412ECB27-27AB-DD41-1AFE-67FA060AFDA6}"/>
              </a:ext>
            </a:extLst>
          </p:cNvPr>
          <p:cNvPicPr preferRelativeResize="0"/>
          <p:nvPr/>
        </p:nvPicPr>
        <p:blipFill rotWithShape="1">
          <a:blip r:embed="rId4">
            <a:alphaModFix/>
          </a:blip>
          <a:srcRect/>
          <a:stretch/>
        </p:blipFill>
        <p:spPr>
          <a:xfrm>
            <a:off x="255290" y="6111059"/>
            <a:ext cx="644604" cy="644604"/>
          </a:xfrm>
          <a:prstGeom prst="rect">
            <a:avLst/>
          </a:prstGeom>
          <a:noFill/>
          <a:ln>
            <a:noFill/>
          </a:ln>
        </p:spPr>
      </p:pic>
      <p:pic>
        <p:nvPicPr>
          <p:cNvPr id="433" name="Google Shape;433;p13" descr="Group brainstorm with solid fill">
            <a:extLst>
              <a:ext uri="{FF2B5EF4-FFF2-40B4-BE49-F238E27FC236}">
                <a16:creationId xmlns:a16="http://schemas.microsoft.com/office/drawing/2014/main" id="{4DB91F6E-845E-00DF-A3D0-CE488A241FA7}"/>
              </a:ext>
            </a:extLst>
          </p:cNvPr>
          <p:cNvPicPr preferRelativeResize="0"/>
          <p:nvPr/>
        </p:nvPicPr>
        <p:blipFill rotWithShape="1">
          <a:blip r:embed="rId5">
            <a:alphaModFix/>
          </a:blip>
          <a:srcRect/>
          <a:stretch/>
        </p:blipFill>
        <p:spPr>
          <a:xfrm>
            <a:off x="215584" y="77075"/>
            <a:ext cx="828000" cy="828000"/>
          </a:xfrm>
          <a:prstGeom prst="rect">
            <a:avLst/>
          </a:prstGeom>
          <a:noFill/>
          <a:ln>
            <a:noFill/>
          </a:ln>
        </p:spPr>
      </p:pic>
      <p:pic>
        <p:nvPicPr>
          <p:cNvPr id="434" name="Google Shape;434;p13" descr="Open book outline">
            <a:extLst>
              <a:ext uri="{FF2B5EF4-FFF2-40B4-BE49-F238E27FC236}">
                <a16:creationId xmlns:a16="http://schemas.microsoft.com/office/drawing/2014/main" id="{19F65938-9F3E-55F2-27F1-469ECBC8230B}"/>
              </a:ext>
            </a:extLst>
          </p:cNvPr>
          <p:cNvPicPr preferRelativeResize="0"/>
          <p:nvPr/>
        </p:nvPicPr>
        <p:blipFill rotWithShape="1">
          <a:blip r:embed="rId6">
            <a:alphaModFix/>
          </a:blip>
          <a:srcRect/>
          <a:stretch/>
        </p:blipFill>
        <p:spPr>
          <a:xfrm>
            <a:off x="258922" y="1021606"/>
            <a:ext cx="741323" cy="741323"/>
          </a:xfrm>
          <a:prstGeom prst="rect">
            <a:avLst/>
          </a:prstGeom>
          <a:noFill/>
          <a:ln>
            <a:noFill/>
          </a:ln>
        </p:spPr>
      </p:pic>
      <p:pic>
        <p:nvPicPr>
          <p:cNvPr id="435" name="Google Shape;435;p13" descr="Bullseye with solid fill">
            <a:extLst>
              <a:ext uri="{FF2B5EF4-FFF2-40B4-BE49-F238E27FC236}">
                <a16:creationId xmlns:a16="http://schemas.microsoft.com/office/drawing/2014/main" id="{45F9AEEE-50DE-CE38-22CC-46DA3F5D298F}"/>
              </a:ext>
            </a:extLst>
          </p:cNvPr>
          <p:cNvPicPr preferRelativeResize="0"/>
          <p:nvPr/>
        </p:nvPicPr>
        <p:blipFill rotWithShape="1">
          <a:blip r:embed="rId7">
            <a:alphaModFix/>
          </a:blip>
          <a:srcRect/>
          <a:stretch/>
        </p:blipFill>
        <p:spPr>
          <a:xfrm>
            <a:off x="258922" y="1832732"/>
            <a:ext cx="747513" cy="747513"/>
          </a:xfrm>
          <a:prstGeom prst="rect">
            <a:avLst/>
          </a:prstGeom>
          <a:noFill/>
          <a:ln>
            <a:noFill/>
          </a:ln>
        </p:spPr>
      </p:pic>
      <p:pic>
        <p:nvPicPr>
          <p:cNvPr id="436" name="Google Shape;436;p13" descr="Lights On with solid fill">
            <a:extLst>
              <a:ext uri="{FF2B5EF4-FFF2-40B4-BE49-F238E27FC236}">
                <a16:creationId xmlns:a16="http://schemas.microsoft.com/office/drawing/2014/main" id="{BEF46D18-495C-6346-50F2-B062092C8028}"/>
              </a:ext>
            </a:extLst>
          </p:cNvPr>
          <p:cNvPicPr preferRelativeResize="0"/>
          <p:nvPr/>
        </p:nvPicPr>
        <p:blipFill rotWithShape="1">
          <a:blip r:embed="rId8">
            <a:alphaModFix/>
          </a:blip>
          <a:srcRect/>
          <a:stretch/>
        </p:blipFill>
        <p:spPr>
          <a:xfrm>
            <a:off x="247756" y="2690392"/>
            <a:ext cx="725352" cy="725352"/>
          </a:xfrm>
          <a:prstGeom prst="rect">
            <a:avLst/>
          </a:prstGeom>
          <a:noFill/>
          <a:ln>
            <a:noFill/>
          </a:ln>
        </p:spPr>
      </p:pic>
      <p:pic>
        <p:nvPicPr>
          <p:cNvPr id="437" name="Google Shape;437;p13" descr="Contract with solid fill">
            <a:extLst>
              <a:ext uri="{FF2B5EF4-FFF2-40B4-BE49-F238E27FC236}">
                <a16:creationId xmlns:a16="http://schemas.microsoft.com/office/drawing/2014/main" id="{9FF6EBEF-76D9-8089-7174-6C9EFCC764BA}"/>
              </a:ext>
            </a:extLst>
          </p:cNvPr>
          <p:cNvPicPr preferRelativeResize="0"/>
          <p:nvPr/>
        </p:nvPicPr>
        <p:blipFill rotWithShape="1">
          <a:blip r:embed="rId9">
            <a:alphaModFix/>
          </a:blip>
          <a:srcRect/>
          <a:stretch/>
        </p:blipFill>
        <p:spPr>
          <a:xfrm>
            <a:off x="931862" y="3585387"/>
            <a:ext cx="690957" cy="690957"/>
          </a:xfrm>
          <a:prstGeom prst="rect">
            <a:avLst/>
          </a:prstGeom>
          <a:noFill/>
          <a:ln>
            <a:noFill/>
          </a:ln>
        </p:spPr>
      </p:pic>
      <p:pic>
        <p:nvPicPr>
          <p:cNvPr id="438" name="Google Shape;438;p13" descr="Court with solid fill">
            <a:extLst>
              <a:ext uri="{FF2B5EF4-FFF2-40B4-BE49-F238E27FC236}">
                <a16:creationId xmlns:a16="http://schemas.microsoft.com/office/drawing/2014/main" id="{C2073C34-C635-1DF9-0838-155362716B77}"/>
              </a:ext>
            </a:extLst>
          </p:cNvPr>
          <p:cNvPicPr preferRelativeResize="0"/>
          <p:nvPr/>
        </p:nvPicPr>
        <p:blipFill rotWithShape="1">
          <a:blip r:embed="rId10">
            <a:alphaModFix/>
          </a:blip>
          <a:srcRect/>
          <a:stretch/>
        </p:blipFill>
        <p:spPr>
          <a:xfrm>
            <a:off x="226532" y="4392877"/>
            <a:ext cx="731611" cy="731611"/>
          </a:xfrm>
          <a:prstGeom prst="rect">
            <a:avLst/>
          </a:prstGeom>
          <a:noFill/>
          <a:ln>
            <a:noFill/>
          </a:ln>
        </p:spPr>
      </p:pic>
      <p:pic>
        <p:nvPicPr>
          <p:cNvPr id="439" name="Google Shape;439;p13" descr="Presentation with bar chart with solid fill">
            <a:extLst>
              <a:ext uri="{FF2B5EF4-FFF2-40B4-BE49-F238E27FC236}">
                <a16:creationId xmlns:a16="http://schemas.microsoft.com/office/drawing/2014/main" id="{2158F0DB-98D7-D167-0247-2278E21153FA}"/>
              </a:ext>
            </a:extLst>
          </p:cNvPr>
          <p:cNvPicPr preferRelativeResize="0"/>
          <p:nvPr/>
        </p:nvPicPr>
        <p:blipFill rotWithShape="1">
          <a:blip r:embed="rId11">
            <a:alphaModFix/>
          </a:blip>
          <a:srcRect/>
          <a:stretch/>
        </p:blipFill>
        <p:spPr>
          <a:xfrm>
            <a:off x="233677" y="5241019"/>
            <a:ext cx="753509" cy="753509"/>
          </a:xfrm>
          <a:prstGeom prst="rect">
            <a:avLst/>
          </a:prstGeom>
          <a:noFill/>
          <a:ln>
            <a:noFill/>
          </a:ln>
        </p:spPr>
      </p:pic>
      <p:pic>
        <p:nvPicPr>
          <p:cNvPr id="3" name="Picture 2">
            <a:extLst>
              <a:ext uri="{FF2B5EF4-FFF2-40B4-BE49-F238E27FC236}">
                <a16:creationId xmlns:a16="http://schemas.microsoft.com/office/drawing/2014/main" id="{36CD8BDD-6728-6CE3-6BAF-7245B7EDFD0D}"/>
              </a:ext>
            </a:extLst>
          </p:cNvPr>
          <p:cNvPicPr>
            <a:picLocks noChangeAspect="1"/>
          </p:cNvPicPr>
          <p:nvPr/>
        </p:nvPicPr>
        <p:blipFill>
          <a:blip r:embed="rId12"/>
          <a:stretch>
            <a:fillRect/>
          </a:stretch>
        </p:blipFill>
        <p:spPr>
          <a:xfrm>
            <a:off x="10660925" y="0"/>
            <a:ext cx="1531075" cy="283205"/>
          </a:xfrm>
          <a:prstGeom prst="rect">
            <a:avLst/>
          </a:prstGeom>
        </p:spPr>
      </p:pic>
      <p:pic>
        <p:nvPicPr>
          <p:cNvPr id="4" name="Picture 3">
            <a:extLst>
              <a:ext uri="{FF2B5EF4-FFF2-40B4-BE49-F238E27FC236}">
                <a16:creationId xmlns:a16="http://schemas.microsoft.com/office/drawing/2014/main" id="{EEDD24A7-D88A-95AE-7576-F590A6B2E0E3}"/>
              </a:ext>
            </a:extLst>
          </p:cNvPr>
          <p:cNvPicPr>
            <a:picLocks noChangeAspect="1"/>
          </p:cNvPicPr>
          <p:nvPr/>
        </p:nvPicPr>
        <p:blipFill>
          <a:blip r:embed="rId13"/>
          <a:stretch>
            <a:fillRect/>
          </a:stretch>
        </p:blipFill>
        <p:spPr>
          <a:xfrm>
            <a:off x="2293202" y="491075"/>
            <a:ext cx="4534019" cy="827336"/>
          </a:xfrm>
          <a:prstGeom prst="rect">
            <a:avLst/>
          </a:prstGeom>
        </p:spPr>
      </p:pic>
      <p:pic>
        <p:nvPicPr>
          <p:cNvPr id="6" name="Picture 5">
            <a:extLst>
              <a:ext uri="{FF2B5EF4-FFF2-40B4-BE49-F238E27FC236}">
                <a16:creationId xmlns:a16="http://schemas.microsoft.com/office/drawing/2014/main" id="{8D3F32C5-D299-186D-6B2B-273733FCB57A}"/>
              </a:ext>
            </a:extLst>
          </p:cNvPr>
          <p:cNvPicPr>
            <a:picLocks noChangeAspect="1"/>
          </p:cNvPicPr>
          <p:nvPr/>
        </p:nvPicPr>
        <p:blipFill>
          <a:blip r:embed="rId14"/>
          <a:srcRect r="14042"/>
          <a:stretch/>
        </p:blipFill>
        <p:spPr>
          <a:xfrm>
            <a:off x="8552074" y="1888687"/>
            <a:ext cx="3567516" cy="3112727"/>
          </a:xfrm>
          <a:prstGeom prst="rect">
            <a:avLst/>
          </a:prstGeom>
        </p:spPr>
      </p:pic>
    </p:spTree>
    <p:extLst>
      <p:ext uri="{BB962C8B-B14F-4D97-AF65-F5344CB8AC3E}">
        <p14:creationId xmlns:p14="http://schemas.microsoft.com/office/powerpoint/2010/main" val="3794716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9"/>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p:cNvPicPr preferRelativeResize="0"/>
          <p:nvPr/>
        </p:nvPicPr>
        <p:blipFill rotWithShape="1">
          <a:blip r:embed="rId3">
            <a:alphaModFix/>
          </a:blip>
          <a:srcRect/>
          <a:stretch/>
        </p:blipFill>
        <p:spPr>
          <a:xfrm>
            <a:off x="293931" y="6099610"/>
            <a:ext cx="644604" cy="644604"/>
          </a:xfrm>
          <a:prstGeom prst="rect">
            <a:avLst/>
          </a:prstGeom>
          <a:noFill/>
          <a:ln>
            <a:noFill/>
          </a:ln>
        </p:spPr>
      </p:pic>
      <p:pic>
        <p:nvPicPr>
          <p:cNvPr id="474" name="Google Shape;474;p39"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475" name="Google Shape;475;p39" descr="Open book outline"/>
          <p:cNvPicPr preferRelativeResize="0"/>
          <p:nvPr/>
        </p:nvPicPr>
        <p:blipFill rotWithShape="1">
          <a:blip r:embed="rId5">
            <a:alphaModFix/>
          </a:blip>
          <a:srcRect/>
          <a:stretch/>
        </p:blipFill>
        <p:spPr>
          <a:xfrm>
            <a:off x="263979" y="1026462"/>
            <a:ext cx="741323" cy="741323"/>
          </a:xfrm>
          <a:prstGeom prst="rect">
            <a:avLst/>
          </a:prstGeom>
          <a:noFill/>
          <a:ln>
            <a:noFill/>
          </a:ln>
        </p:spPr>
      </p:pic>
      <p:pic>
        <p:nvPicPr>
          <p:cNvPr id="476" name="Google Shape;476;p39" descr="Bullseye with solid fill"/>
          <p:cNvPicPr preferRelativeResize="0"/>
          <p:nvPr/>
        </p:nvPicPr>
        <p:blipFill rotWithShape="1">
          <a:blip r:embed="rId6">
            <a:alphaModFix/>
          </a:blip>
          <a:srcRect/>
          <a:stretch/>
        </p:blipFill>
        <p:spPr>
          <a:xfrm>
            <a:off x="257789" y="1871013"/>
            <a:ext cx="747513" cy="747513"/>
          </a:xfrm>
          <a:prstGeom prst="rect">
            <a:avLst/>
          </a:prstGeom>
          <a:noFill/>
          <a:ln>
            <a:noFill/>
          </a:ln>
        </p:spPr>
      </p:pic>
      <p:pic>
        <p:nvPicPr>
          <p:cNvPr id="477" name="Google Shape;477;p39" descr="Lights On with solid fill"/>
          <p:cNvPicPr preferRelativeResize="0"/>
          <p:nvPr/>
        </p:nvPicPr>
        <p:blipFill rotWithShape="1">
          <a:blip r:embed="rId7">
            <a:alphaModFix/>
          </a:blip>
          <a:srcRect/>
          <a:stretch/>
        </p:blipFill>
        <p:spPr>
          <a:xfrm>
            <a:off x="236360" y="2707316"/>
            <a:ext cx="725352" cy="725352"/>
          </a:xfrm>
          <a:prstGeom prst="rect">
            <a:avLst/>
          </a:prstGeom>
          <a:noFill/>
          <a:ln>
            <a:noFill/>
          </a:ln>
        </p:spPr>
      </p:pic>
      <p:pic>
        <p:nvPicPr>
          <p:cNvPr id="478" name="Google Shape;478;p39" descr="Contract with solid fill"/>
          <p:cNvPicPr preferRelativeResize="0"/>
          <p:nvPr/>
        </p:nvPicPr>
        <p:blipFill rotWithShape="1">
          <a:blip r:embed="rId8">
            <a:alphaModFix/>
          </a:blip>
          <a:srcRect/>
          <a:stretch/>
        </p:blipFill>
        <p:spPr>
          <a:xfrm>
            <a:off x="270755" y="3584464"/>
            <a:ext cx="690957" cy="690957"/>
          </a:xfrm>
          <a:prstGeom prst="rect">
            <a:avLst/>
          </a:prstGeom>
          <a:noFill/>
          <a:ln>
            <a:noFill/>
          </a:ln>
        </p:spPr>
      </p:pic>
      <p:pic>
        <p:nvPicPr>
          <p:cNvPr id="479" name="Google Shape;479;p39" descr="Court with solid fill"/>
          <p:cNvPicPr preferRelativeResize="0"/>
          <p:nvPr/>
        </p:nvPicPr>
        <p:blipFill rotWithShape="1">
          <a:blip r:embed="rId9">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p:cNvPicPr preferRelativeResize="0"/>
          <p:nvPr/>
        </p:nvPicPr>
        <p:blipFill rotWithShape="1">
          <a:blip r:embed="rId10">
            <a:alphaModFix/>
          </a:blip>
          <a:srcRect/>
          <a:stretch/>
        </p:blipFill>
        <p:spPr>
          <a:xfrm>
            <a:off x="257789" y="5243504"/>
            <a:ext cx="753509" cy="753509"/>
          </a:xfrm>
          <a:prstGeom prst="rect">
            <a:avLst/>
          </a:prstGeom>
          <a:noFill/>
          <a:ln>
            <a:noFill/>
          </a:ln>
        </p:spPr>
      </p:pic>
      <p:sp>
        <p:nvSpPr>
          <p:cNvPr id="2" name="Title 1">
            <a:extLst>
              <a:ext uri="{FF2B5EF4-FFF2-40B4-BE49-F238E27FC236}">
                <a16:creationId xmlns:a16="http://schemas.microsoft.com/office/drawing/2014/main" id="{5CC85EB1-9F9C-2A33-9207-2455A1ED13AF}"/>
              </a:ext>
            </a:extLst>
          </p:cNvPr>
          <p:cNvSpPr>
            <a:spLocks noGrp="1"/>
          </p:cNvSpPr>
          <p:nvPr>
            <p:ph type="title"/>
          </p:nvPr>
        </p:nvSpPr>
        <p:spPr>
          <a:xfrm>
            <a:off x="2022339" y="3991333"/>
            <a:ext cx="10515600" cy="1325563"/>
          </a:xfrm>
        </p:spPr>
        <p:txBody>
          <a:bodyPr/>
          <a:lstStyle/>
          <a:p>
            <a:r>
              <a:rPr lang="en-IE" dirty="0">
                <a:solidFill>
                  <a:schemeClr val="bg2">
                    <a:lumMod val="10000"/>
                  </a:schemeClr>
                </a:solidFill>
              </a:rPr>
              <a:t>LRP analysis</a:t>
            </a:r>
          </a:p>
        </p:txBody>
      </p:sp>
      <p:pic>
        <p:nvPicPr>
          <p:cNvPr id="3" name="Picture 2">
            <a:extLst>
              <a:ext uri="{FF2B5EF4-FFF2-40B4-BE49-F238E27FC236}">
                <a16:creationId xmlns:a16="http://schemas.microsoft.com/office/drawing/2014/main" id="{E49CB34A-B6EA-D3FD-1934-BBD5E47DAC58}"/>
              </a:ext>
            </a:extLst>
          </p:cNvPr>
          <p:cNvPicPr>
            <a:picLocks noChangeAspect="1"/>
          </p:cNvPicPr>
          <p:nvPr/>
        </p:nvPicPr>
        <p:blipFill rotWithShape="1">
          <a:blip r:embed="rId11"/>
          <a:srcRect t="50116"/>
          <a:stretch/>
        </p:blipFill>
        <p:spPr>
          <a:xfrm>
            <a:off x="6291874" y="791819"/>
            <a:ext cx="5334365" cy="1613526"/>
          </a:xfrm>
          <a:prstGeom prst="rect">
            <a:avLst/>
          </a:prstGeom>
        </p:spPr>
      </p:pic>
      <p:pic>
        <p:nvPicPr>
          <p:cNvPr id="4" name="Content Placeholder 4" descr="A group of images of a circle&#10;&#10;Description automatically generated with medium confidence">
            <a:extLst>
              <a:ext uri="{FF2B5EF4-FFF2-40B4-BE49-F238E27FC236}">
                <a16:creationId xmlns:a16="http://schemas.microsoft.com/office/drawing/2014/main" id="{3AC124DB-73BF-6068-ADEA-253346AC6F2B}"/>
              </a:ext>
            </a:extLst>
          </p:cNvPr>
          <p:cNvPicPr>
            <a:picLocks noChangeAspect="1"/>
          </p:cNvPicPr>
          <p:nvPr/>
        </p:nvPicPr>
        <p:blipFill>
          <a:blip r:embed="rId12"/>
          <a:srcRect l="5361" r="4400"/>
          <a:stretch/>
        </p:blipFill>
        <p:spPr>
          <a:xfrm>
            <a:off x="6000255" y="3283708"/>
            <a:ext cx="6240845" cy="3513785"/>
          </a:xfrm>
          <a:prstGeom prst="rect">
            <a:avLst/>
          </a:prstGeom>
          <a:noFill/>
          <a:ln>
            <a:noFill/>
          </a:ln>
        </p:spPr>
      </p:pic>
      <p:pic>
        <p:nvPicPr>
          <p:cNvPr id="5" name="Picture 4">
            <a:extLst>
              <a:ext uri="{FF2B5EF4-FFF2-40B4-BE49-F238E27FC236}">
                <a16:creationId xmlns:a16="http://schemas.microsoft.com/office/drawing/2014/main" id="{9CE3AA28-C73A-2A2F-40B2-362D3B936344}"/>
              </a:ext>
            </a:extLst>
          </p:cNvPr>
          <p:cNvPicPr>
            <a:picLocks noChangeAspect="1"/>
          </p:cNvPicPr>
          <p:nvPr/>
        </p:nvPicPr>
        <p:blipFill>
          <a:blip r:embed="rId13"/>
          <a:stretch>
            <a:fillRect/>
          </a:stretch>
        </p:blipFill>
        <p:spPr>
          <a:xfrm>
            <a:off x="2805287" y="447628"/>
            <a:ext cx="2320324" cy="2981372"/>
          </a:xfrm>
          <a:prstGeom prst="rect">
            <a:avLst/>
          </a:prstGeom>
        </p:spPr>
      </p:pic>
      <p:pic>
        <p:nvPicPr>
          <p:cNvPr id="6" name="Picture 5">
            <a:extLst>
              <a:ext uri="{FF2B5EF4-FFF2-40B4-BE49-F238E27FC236}">
                <a16:creationId xmlns:a16="http://schemas.microsoft.com/office/drawing/2014/main" id="{AAEEDCA3-3D32-3906-4572-767ACF3E02C6}"/>
              </a:ext>
            </a:extLst>
          </p:cNvPr>
          <p:cNvPicPr>
            <a:picLocks noChangeAspect="1"/>
          </p:cNvPicPr>
          <p:nvPr/>
        </p:nvPicPr>
        <p:blipFill>
          <a:blip r:embed="rId14"/>
          <a:stretch>
            <a:fillRect/>
          </a:stretch>
        </p:blipFill>
        <p:spPr>
          <a:xfrm>
            <a:off x="10660925" y="0"/>
            <a:ext cx="1531075" cy="283205"/>
          </a:xfrm>
          <a:prstGeom prst="rect">
            <a:avLst/>
          </a:prstGeom>
        </p:spPr>
      </p:pic>
      <p:pic>
        <p:nvPicPr>
          <p:cNvPr id="7" name="Picture 6">
            <a:extLst>
              <a:ext uri="{FF2B5EF4-FFF2-40B4-BE49-F238E27FC236}">
                <a16:creationId xmlns:a16="http://schemas.microsoft.com/office/drawing/2014/main" id="{08F9F941-43AB-4C5C-1BD0-09DA2D876647}"/>
              </a:ext>
            </a:extLst>
          </p:cNvPr>
          <p:cNvPicPr>
            <a:picLocks noChangeAspect="1"/>
          </p:cNvPicPr>
          <p:nvPr/>
        </p:nvPicPr>
        <p:blipFill>
          <a:blip r:embed="rId15"/>
          <a:stretch>
            <a:fillRect/>
          </a:stretch>
        </p:blipFill>
        <p:spPr>
          <a:xfrm>
            <a:off x="10231346" y="15858"/>
            <a:ext cx="1921393" cy="345463"/>
          </a:xfrm>
          <a:prstGeom prst="rect">
            <a:avLst/>
          </a:prstGeom>
        </p:spPr>
      </p:pic>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AF7C2A46-7E3C-3ED1-E657-1E984F00A3BA}"/>
                  </a:ext>
                </a:extLst>
              </p14:cNvPr>
              <p14:cNvContentPartPr/>
              <p14:nvPr/>
            </p14:nvContentPartPr>
            <p14:xfrm>
              <a:off x="5492880" y="4973760"/>
              <a:ext cx="3914640" cy="1621800"/>
            </p14:xfrm>
          </p:contentPart>
        </mc:Choice>
        <mc:Fallback xmlns="">
          <p:pic>
            <p:nvPicPr>
              <p:cNvPr id="8" name="墨迹 7">
                <a:extLst>
                  <a:ext uri="{FF2B5EF4-FFF2-40B4-BE49-F238E27FC236}">
                    <a16:creationId xmlns:a16="http://schemas.microsoft.com/office/drawing/2014/main" id="{AF7C2A46-7E3C-3ED1-E657-1E984F00A3BA}"/>
                  </a:ext>
                </a:extLst>
              </p:cNvPr>
              <p:cNvPicPr/>
              <p:nvPr/>
            </p:nvPicPr>
            <p:blipFill>
              <a:blip r:embed="rId17"/>
              <a:stretch>
                <a:fillRect/>
              </a:stretch>
            </p:blipFill>
            <p:spPr>
              <a:xfrm>
                <a:off x="5483520" y="4964400"/>
                <a:ext cx="3933360" cy="164052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a:extLst>
            <a:ext uri="{FF2B5EF4-FFF2-40B4-BE49-F238E27FC236}">
              <a16:creationId xmlns:a16="http://schemas.microsoft.com/office/drawing/2014/main" id="{CE532C40-B393-1004-A9AD-A286D3D1BA3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83D5323-8B96-9B01-78C5-CD103401F9FF}"/>
              </a:ext>
            </a:extLst>
          </p:cNvPr>
          <p:cNvPicPr>
            <a:picLocks noChangeAspect="1"/>
          </p:cNvPicPr>
          <p:nvPr/>
        </p:nvPicPr>
        <p:blipFill>
          <a:blip r:embed="rId3"/>
          <a:stretch>
            <a:fillRect/>
          </a:stretch>
        </p:blipFill>
        <p:spPr>
          <a:xfrm>
            <a:off x="6658449" y="17506"/>
            <a:ext cx="3958649" cy="2968986"/>
          </a:xfrm>
          <a:prstGeom prst="rect">
            <a:avLst/>
          </a:prstGeom>
        </p:spPr>
      </p:pic>
      <p:pic>
        <p:nvPicPr>
          <p:cNvPr id="2" name="Content Placeholder 4">
            <a:extLst>
              <a:ext uri="{FF2B5EF4-FFF2-40B4-BE49-F238E27FC236}">
                <a16:creationId xmlns:a16="http://schemas.microsoft.com/office/drawing/2014/main" id="{125BBA8D-A604-2F8A-A9D2-DDA397F0E65A}"/>
              </a:ext>
            </a:extLst>
          </p:cNvPr>
          <p:cNvPicPr>
            <a:picLocks noChangeAspect="1"/>
          </p:cNvPicPr>
          <p:nvPr/>
        </p:nvPicPr>
        <p:blipFill>
          <a:blip r:embed="rId4"/>
          <a:srcRect l="7536" t="6202"/>
          <a:stretch/>
        </p:blipFill>
        <p:spPr>
          <a:xfrm>
            <a:off x="1643146" y="2745552"/>
            <a:ext cx="4932054" cy="3752380"/>
          </a:xfrm>
          <a:prstGeom prst="rect">
            <a:avLst/>
          </a:prstGeom>
        </p:spPr>
      </p:pic>
      <p:sp>
        <p:nvSpPr>
          <p:cNvPr id="471" name="Google Shape;471;p39">
            <a:extLst>
              <a:ext uri="{FF2B5EF4-FFF2-40B4-BE49-F238E27FC236}">
                <a16:creationId xmlns:a16="http://schemas.microsoft.com/office/drawing/2014/main" id="{4F5BB152-B6B5-5B8F-9CEA-63F746676C8A}"/>
              </a:ext>
            </a:extLst>
          </p:cNvPr>
          <p:cNvSpPr/>
          <p:nvPr/>
        </p:nvSpPr>
        <p:spPr>
          <a:xfrm>
            <a:off x="863341" y="4345021"/>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72" name="Google Shape;472;p39">
            <a:extLst>
              <a:ext uri="{FF2B5EF4-FFF2-40B4-BE49-F238E27FC236}">
                <a16:creationId xmlns:a16="http://schemas.microsoft.com/office/drawing/2014/main" id="{36E983E0-F976-714E-15B2-7012E97DF4A1}"/>
              </a:ext>
            </a:extLst>
          </p:cNvPr>
          <p:cNvSpPr/>
          <p:nvPr/>
        </p:nvSpPr>
        <p:spPr>
          <a:xfrm rot="10800000">
            <a:off x="-2010" y="-655202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73" name="Google Shape;473;p39" descr="Hamburger Menu Icon with solid fill">
            <a:extLst>
              <a:ext uri="{FF2B5EF4-FFF2-40B4-BE49-F238E27FC236}">
                <a16:creationId xmlns:a16="http://schemas.microsoft.com/office/drawing/2014/main" id="{C7B616EE-97BC-4035-0D25-9166508D4C95}"/>
              </a:ext>
            </a:extLst>
          </p:cNvPr>
          <p:cNvPicPr preferRelativeResize="0"/>
          <p:nvPr/>
        </p:nvPicPr>
        <p:blipFill rotWithShape="1">
          <a:blip r:embed="rId5">
            <a:alphaModFix/>
          </a:blip>
          <a:srcRect/>
          <a:stretch/>
        </p:blipFill>
        <p:spPr>
          <a:xfrm>
            <a:off x="293931" y="6099610"/>
            <a:ext cx="644604" cy="644604"/>
          </a:xfrm>
          <a:prstGeom prst="rect">
            <a:avLst/>
          </a:prstGeom>
          <a:noFill/>
          <a:ln>
            <a:noFill/>
          </a:ln>
        </p:spPr>
      </p:pic>
      <p:pic>
        <p:nvPicPr>
          <p:cNvPr id="474" name="Google Shape;474;p39" descr="Group brainstorm with solid fill">
            <a:extLst>
              <a:ext uri="{FF2B5EF4-FFF2-40B4-BE49-F238E27FC236}">
                <a16:creationId xmlns:a16="http://schemas.microsoft.com/office/drawing/2014/main" id="{CF047EA7-1F98-E5E3-E748-BEB9AAE4A5BF}"/>
              </a:ext>
            </a:extLst>
          </p:cNvPr>
          <p:cNvPicPr preferRelativeResize="0"/>
          <p:nvPr/>
        </p:nvPicPr>
        <p:blipFill rotWithShape="1">
          <a:blip r:embed="rId6">
            <a:alphaModFix/>
          </a:blip>
          <a:srcRect/>
          <a:stretch/>
        </p:blipFill>
        <p:spPr>
          <a:xfrm>
            <a:off x="222282" y="77075"/>
            <a:ext cx="828000" cy="828000"/>
          </a:xfrm>
          <a:prstGeom prst="rect">
            <a:avLst/>
          </a:prstGeom>
          <a:noFill/>
          <a:ln>
            <a:noFill/>
          </a:ln>
        </p:spPr>
      </p:pic>
      <p:pic>
        <p:nvPicPr>
          <p:cNvPr id="475" name="Google Shape;475;p39" descr="Open book outline">
            <a:extLst>
              <a:ext uri="{FF2B5EF4-FFF2-40B4-BE49-F238E27FC236}">
                <a16:creationId xmlns:a16="http://schemas.microsoft.com/office/drawing/2014/main" id="{9DD6B762-2178-78A5-1FE4-7DE231C3E0E6}"/>
              </a:ext>
            </a:extLst>
          </p:cNvPr>
          <p:cNvPicPr preferRelativeResize="0"/>
          <p:nvPr/>
        </p:nvPicPr>
        <p:blipFill rotWithShape="1">
          <a:blip r:embed="rId7">
            <a:alphaModFix/>
          </a:blip>
          <a:srcRect/>
          <a:stretch/>
        </p:blipFill>
        <p:spPr>
          <a:xfrm>
            <a:off x="263979" y="1026462"/>
            <a:ext cx="741323" cy="741323"/>
          </a:xfrm>
          <a:prstGeom prst="rect">
            <a:avLst/>
          </a:prstGeom>
          <a:noFill/>
          <a:ln>
            <a:noFill/>
          </a:ln>
        </p:spPr>
      </p:pic>
      <p:pic>
        <p:nvPicPr>
          <p:cNvPr id="476" name="Google Shape;476;p39" descr="Bullseye with solid fill">
            <a:extLst>
              <a:ext uri="{FF2B5EF4-FFF2-40B4-BE49-F238E27FC236}">
                <a16:creationId xmlns:a16="http://schemas.microsoft.com/office/drawing/2014/main" id="{F76A6F6D-2096-7E71-3880-F12071B7B51F}"/>
              </a:ext>
            </a:extLst>
          </p:cNvPr>
          <p:cNvPicPr preferRelativeResize="0"/>
          <p:nvPr/>
        </p:nvPicPr>
        <p:blipFill rotWithShape="1">
          <a:blip r:embed="rId8">
            <a:alphaModFix/>
          </a:blip>
          <a:srcRect/>
          <a:stretch/>
        </p:blipFill>
        <p:spPr>
          <a:xfrm>
            <a:off x="257789" y="1871013"/>
            <a:ext cx="747513" cy="747513"/>
          </a:xfrm>
          <a:prstGeom prst="rect">
            <a:avLst/>
          </a:prstGeom>
          <a:noFill/>
          <a:ln>
            <a:noFill/>
          </a:ln>
        </p:spPr>
      </p:pic>
      <p:pic>
        <p:nvPicPr>
          <p:cNvPr id="477" name="Google Shape;477;p39" descr="Lights On with solid fill">
            <a:extLst>
              <a:ext uri="{FF2B5EF4-FFF2-40B4-BE49-F238E27FC236}">
                <a16:creationId xmlns:a16="http://schemas.microsoft.com/office/drawing/2014/main" id="{AB742757-7A4E-1753-3497-F4C76BFFBD3A}"/>
              </a:ext>
            </a:extLst>
          </p:cNvPr>
          <p:cNvPicPr preferRelativeResize="0"/>
          <p:nvPr/>
        </p:nvPicPr>
        <p:blipFill rotWithShape="1">
          <a:blip r:embed="rId9">
            <a:alphaModFix/>
          </a:blip>
          <a:srcRect/>
          <a:stretch/>
        </p:blipFill>
        <p:spPr>
          <a:xfrm>
            <a:off x="236360" y="2707316"/>
            <a:ext cx="725352" cy="725352"/>
          </a:xfrm>
          <a:prstGeom prst="rect">
            <a:avLst/>
          </a:prstGeom>
          <a:noFill/>
          <a:ln>
            <a:noFill/>
          </a:ln>
        </p:spPr>
      </p:pic>
      <p:pic>
        <p:nvPicPr>
          <p:cNvPr id="478" name="Google Shape;478;p39" descr="Contract with solid fill">
            <a:extLst>
              <a:ext uri="{FF2B5EF4-FFF2-40B4-BE49-F238E27FC236}">
                <a16:creationId xmlns:a16="http://schemas.microsoft.com/office/drawing/2014/main" id="{59DD5DCA-3996-15DE-5518-F04389B1F358}"/>
              </a:ext>
            </a:extLst>
          </p:cNvPr>
          <p:cNvPicPr preferRelativeResize="0"/>
          <p:nvPr/>
        </p:nvPicPr>
        <p:blipFill rotWithShape="1">
          <a:blip r:embed="rId10">
            <a:alphaModFix/>
          </a:blip>
          <a:srcRect/>
          <a:stretch/>
        </p:blipFill>
        <p:spPr>
          <a:xfrm>
            <a:off x="270755" y="3584464"/>
            <a:ext cx="690957" cy="690957"/>
          </a:xfrm>
          <a:prstGeom prst="rect">
            <a:avLst/>
          </a:prstGeom>
          <a:noFill/>
          <a:ln>
            <a:noFill/>
          </a:ln>
        </p:spPr>
      </p:pic>
      <p:pic>
        <p:nvPicPr>
          <p:cNvPr id="479" name="Google Shape;479;p39" descr="Court with solid fill">
            <a:extLst>
              <a:ext uri="{FF2B5EF4-FFF2-40B4-BE49-F238E27FC236}">
                <a16:creationId xmlns:a16="http://schemas.microsoft.com/office/drawing/2014/main" id="{E1F0552F-3628-2FC9-179B-C32269633756}"/>
              </a:ext>
            </a:extLst>
          </p:cNvPr>
          <p:cNvPicPr preferRelativeResize="0"/>
          <p:nvPr/>
        </p:nvPicPr>
        <p:blipFill rotWithShape="1">
          <a:blip r:embed="rId11">
            <a:alphaModFix/>
          </a:blip>
          <a:srcRect/>
          <a:stretch/>
        </p:blipFill>
        <p:spPr>
          <a:xfrm>
            <a:off x="911535" y="4404942"/>
            <a:ext cx="731611" cy="682535"/>
          </a:xfrm>
          <a:prstGeom prst="rect">
            <a:avLst/>
          </a:prstGeom>
          <a:noFill/>
          <a:ln>
            <a:noFill/>
          </a:ln>
        </p:spPr>
      </p:pic>
      <p:pic>
        <p:nvPicPr>
          <p:cNvPr id="480" name="Google Shape;480;p39" descr="Presentation with bar chart with solid fill">
            <a:extLst>
              <a:ext uri="{FF2B5EF4-FFF2-40B4-BE49-F238E27FC236}">
                <a16:creationId xmlns:a16="http://schemas.microsoft.com/office/drawing/2014/main" id="{B477821A-B26E-4712-3A59-CFDB3189791F}"/>
              </a:ext>
            </a:extLst>
          </p:cNvPr>
          <p:cNvPicPr preferRelativeResize="0"/>
          <p:nvPr/>
        </p:nvPicPr>
        <p:blipFill rotWithShape="1">
          <a:blip r:embed="rId12">
            <a:alphaModFix/>
          </a:blip>
          <a:srcRect/>
          <a:stretch/>
        </p:blipFill>
        <p:spPr>
          <a:xfrm>
            <a:off x="257789" y="5243504"/>
            <a:ext cx="753509" cy="753509"/>
          </a:xfrm>
          <a:prstGeom prst="rect">
            <a:avLst/>
          </a:prstGeom>
          <a:noFill/>
          <a:ln>
            <a:noFill/>
          </a:ln>
        </p:spPr>
      </p:pic>
      <p:pic>
        <p:nvPicPr>
          <p:cNvPr id="3" name="Content Placeholder 13">
            <a:extLst>
              <a:ext uri="{FF2B5EF4-FFF2-40B4-BE49-F238E27FC236}">
                <a16:creationId xmlns:a16="http://schemas.microsoft.com/office/drawing/2014/main" id="{6AA31E48-A49E-E01C-ED29-6D1D446CC231}"/>
              </a:ext>
            </a:extLst>
          </p:cNvPr>
          <p:cNvPicPr>
            <a:picLocks noChangeAspect="1"/>
          </p:cNvPicPr>
          <p:nvPr/>
        </p:nvPicPr>
        <p:blipFill>
          <a:blip r:embed="rId13"/>
          <a:srcRect l="7536" t="6202"/>
          <a:stretch/>
        </p:blipFill>
        <p:spPr>
          <a:xfrm>
            <a:off x="6871322" y="2788780"/>
            <a:ext cx="4932054" cy="3752380"/>
          </a:xfrm>
          <a:prstGeom prst="rect">
            <a:avLst/>
          </a:prstGeom>
        </p:spPr>
      </p:pic>
      <p:pic>
        <p:nvPicPr>
          <p:cNvPr id="4" name="Picture 3">
            <a:extLst>
              <a:ext uri="{FF2B5EF4-FFF2-40B4-BE49-F238E27FC236}">
                <a16:creationId xmlns:a16="http://schemas.microsoft.com/office/drawing/2014/main" id="{87915809-9109-2EB4-1FF0-1E0EE58D75B5}"/>
              </a:ext>
            </a:extLst>
          </p:cNvPr>
          <p:cNvPicPr>
            <a:picLocks noChangeAspect="1"/>
          </p:cNvPicPr>
          <p:nvPr/>
        </p:nvPicPr>
        <p:blipFill>
          <a:blip r:embed="rId14"/>
          <a:stretch>
            <a:fillRect/>
          </a:stretch>
        </p:blipFill>
        <p:spPr>
          <a:xfrm>
            <a:off x="1935612" y="707715"/>
            <a:ext cx="4561234" cy="843665"/>
          </a:xfrm>
          <a:prstGeom prst="rect">
            <a:avLst/>
          </a:prstGeom>
        </p:spPr>
      </p:pic>
      <p:pic>
        <p:nvPicPr>
          <p:cNvPr id="7" name="Picture 6">
            <a:extLst>
              <a:ext uri="{FF2B5EF4-FFF2-40B4-BE49-F238E27FC236}">
                <a16:creationId xmlns:a16="http://schemas.microsoft.com/office/drawing/2014/main" id="{3197D1CE-C062-6A84-7CF2-EC72E51D595E}"/>
              </a:ext>
            </a:extLst>
          </p:cNvPr>
          <p:cNvPicPr>
            <a:picLocks noChangeAspect="1"/>
          </p:cNvPicPr>
          <p:nvPr/>
        </p:nvPicPr>
        <p:blipFill>
          <a:blip r:embed="rId15"/>
          <a:stretch>
            <a:fillRect/>
          </a:stretch>
        </p:blipFill>
        <p:spPr>
          <a:xfrm>
            <a:off x="10231346" y="15858"/>
            <a:ext cx="1921393" cy="345463"/>
          </a:xfrm>
          <a:prstGeom prst="rect">
            <a:avLst/>
          </a:prstGeom>
        </p:spPr>
      </p:pic>
      <mc:AlternateContent xmlns:mc="http://schemas.openxmlformats.org/markup-compatibility/2006" xmlns:p14="http://schemas.microsoft.com/office/powerpoint/2010/main">
        <mc:Choice Requires="p14">
          <p:contentPart p14:bwMode="auto" r:id="rId16">
            <p14:nvContentPartPr>
              <p14:cNvPr id="6" name="墨迹 5">
                <a:extLst>
                  <a:ext uri="{FF2B5EF4-FFF2-40B4-BE49-F238E27FC236}">
                    <a16:creationId xmlns:a16="http://schemas.microsoft.com/office/drawing/2014/main" id="{267DD2F1-D4BE-9D06-FEE5-614B59C458ED}"/>
                  </a:ext>
                </a:extLst>
              </p14:cNvPr>
              <p14:cNvContentPartPr/>
              <p14:nvPr/>
            </p14:nvContentPartPr>
            <p14:xfrm>
              <a:off x="3058920" y="843840"/>
              <a:ext cx="7412040" cy="2443320"/>
            </p14:xfrm>
          </p:contentPart>
        </mc:Choice>
        <mc:Fallback xmlns="">
          <p:pic>
            <p:nvPicPr>
              <p:cNvPr id="6" name="墨迹 5">
                <a:extLst>
                  <a:ext uri="{FF2B5EF4-FFF2-40B4-BE49-F238E27FC236}">
                    <a16:creationId xmlns:a16="http://schemas.microsoft.com/office/drawing/2014/main" id="{267DD2F1-D4BE-9D06-FEE5-614B59C458ED}"/>
                  </a:ext>
                </a:extLst>
              </p:cNvPr>
              <p:cNvPicPr/>
              <p:nvPr/>
            </p:nvPicPr>
            <p:blipFill>
              <a:blip r:embed="rId17"/>
              <a:stretch>
                <a:fillRect/>
              </a:stretch>
            </p:blipFill>
            <p:spPr>
              <a:xfrm>
                <a:off x="3049560" y="834480"/>
                <a:ext cx="7430760" cy="2462040"/>
              </a:xfrm>
              <a:prstGeom prst="rect">
                <a:avLst/>
              </a:prstGeom>
            </p:spPr>
          </p:pic>
        </mc:Fallback>
      </mc:AlternateContent>
    </p:spTree>
    <p:extLst>
      <p:ext uri="{BB962C8B-B14F-4D97-AF65-F5344CB8AC3E}">
        <p14:creationId xmlns:p14="http://schemas.microsoft.com/office/powerpoint/2010/main" val="37814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87;p9">
            <a:extLst>
              <a:ext uri="{FF2B5EF4-FFF2-40B4-BE49-F238E27FC236}">
                <a16:creationId xmlns:a16="http://schemas.microsoft.com/office/drawing/2014/main" id="{D0909FBE-12AD-4622-9144-A71FFE47336D}"/>
              </a:ext>
            </a:extLst>
          </p:cNvPr>
          <p:cNvSpPr/>
          <p:nvPr/>
        </p:nvSpPr>
        <p:spPr>
          <a:xfrm>
            <a:off x="840054" y="5157217"/>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 name="Google Shape;488;p9">
            <a:extLst>
              <a:ext uri="{FF2B5EF4-FFF2-40B4-BE49-F238E27FC236}">
                <a16:creationId xmlns:a16="http://schemas.microsoft.com/office/drawing/2014/main" id="{B428D4AA-4386-4A58-BE3C-1D4C79F6D983}"/>
              </a:ext>
            </a:extLst>
          </p:cNvPr>
          <p:cNvSpPr/>
          <p:nvPr/>
        </p:nvSpPr>
        <p:spPr>
          <a:xfrm rot="10800000">
            <a:off x="-22200" y="-5727017"/>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6" name="Google Shape;489;p9" descr="Hamburger Menu Icon with solid fill">
            <a:extLst>
              <a:ext uri="{FF2B5EF4-FFF2-40B4-BE49-F238E27FC236}">
                <a16:creationId xmlns:a16="http://schemas.microsoft.com/office/drawing/2014/main" id="{DCA1F50A-7D06-4E55-A89D-5E7A7D5859DF}"/>
              </a:ext>
            </a:extLst>
          </p:cNvPr>
          <p:cNvPicPr preferRelativeResize="0"/>
          <p:nvPr/>
        </p:nvPicPr>
        <p:blipFill rotWithShape="1">
          <a:blip r:embed="rId3">
            <a:alphaModFix/>
          </a:blip>
          <a:srcRect/>
          <a:stretch/>
        </p:blipFill>
        <p:spPr>
          <a:xfrm>
            <a:off x="324119" y="6133832"/>
            <a:ext cx="644604" cy="644604"/>
          </a:xfrm>
          <a:prstGeom prst="rect">
            <a:avLst/>
          </a:prstGeom>
          <a:noFill/>
          <a:ln>
            <a:noFill/>
          </a:ln>
        </p:spPr>
      </p:pic>
      <p:pic>
        <p:nvPicPr>
          <p:cNvPr id="7" name="Google Shape;490;p9" descr="Group brainstorm with solid fill">
            <a:extLst>
              <a:ext uri="{FF2B5EF4-FFF2-40B4-BE49-F238E27FC236}">
                <a16:creationId xmlns:a16="http://schemas.microsoft.com/office/drawing/2014/main" id="{62CDF204-397B-4CCA-A906-B977489F0C6E}"/>
              </a:ext>
            </a:extLst>
          </p:cNvPr>
          <p:cNvPicPr preferRelativeResize="0"/>
          <p:nvPr/>
        </p:nvPicPr>
        <p:blipFill rotWithShape="1">
          <a:blip r:embed="rId4">
            <a:alphaModFix/>
          </a:blip>
          <a:srcRect/>
          <a:stretch/>
        </p:blipFill>
        <p:spPr>
          <a:xfrm>
            <a:off x="234727" y="52682"/>
            <a:ext cx="828000" cy="828000"/>
          </a:xfrm>
          <a:prstGeom prst="rect">
            <a:avLst/>
          </a:prstGeom>
          <a:noFill/>
          <a:ln>
            <a:noFill/>
          </a:ln>
        </p:spPr>
      </p:pic>
      <p:pic>
        <p:nvPicPr>
          <p:cNvPr id="8" name="Google Shape;491;p9" descr="Open book outline">
            <a:extLst>
              <a:ext uri="{FF2B5EF4-FFF2-40B4-BE49-F238E27FC236}">
                <a16:creationId xmlns:a16="http://schemas.microsoft.com/office/drawing/2014/main" id="{05D8B2B9-3A1F-457A-8EC4-A5D9A88241DC}"/>
              </a:ext>
            </a:extLst>
          </p:cNvPr>
          <p:cNvPicPr preferRelativeResize="0"/>
          <p:nvPr/>
        </p:nvPicPr>
        <p:blipFill rotWithShape="1">
          <a:blip r:embed="rId5">
            <a:alphaModFix/>
          </a:blip>
          <a:srcRect/>
          <a:stretch/>
        </p:blipFill>
        <p:spPr>
          <a:xfrm>
            <a:off x="272665" y="1001916"/>
            <a:ext cx="741323" cy="741323"/>
          </a:xfrm>
          <a:prstGeom prst="rect">
            <a:avLst/>
          </a:prstGeom>
          <a:noFill/>
          <a:ln>
            <a:noFill/>
          </a:ln>
        </p:spPr>
      </p:pic>
      <p:pic>
        <p:nvPicPr>
          <p:cNvPr id="9" name="Google Shape;492;p9" descr="Bullseye with solid fill">
            <a:extLst>
              <a:ext uri="{FF2B5EF4-FFF2-40B4-BE49-F238E27FC236}">
                <a16:creationId xmlns:a16="http://schemas.microsoft.com/office/drawing/2014/main" id="{B4159CB5-4A54-4EEF-8246-076A35CEA111}"/>
              </a:ext>
            </a:extLst>
          </p:cNvPr>
          <p:cNvPicPr preferRelativeResize="0"/>
          <p:nvPr/>
        </p:nvPicPr>
        <p:blipFill rotWithShape="1">
          <a:blip r:embed="rId6">
            <a:alphaModFix/>
          </a:blip>
          <a:srcRect/>
          <a:stretch/>
        </p:blipFill>
        <p:spPr>
          <a:xfrm>
            <a:off x="272665" y="1859039"/>
            <a:ext cx="747513" cy="747513"/>
          </a:xfrm>
          <a:prstGeom prst="rect">
            <a:avLst/>
          </a:prstGeom>
          <a:noFill/>
          <a:ln>
            <a:noFill/>
          </a:ln>
        </p:spPr>
      </p:pic>
      <p:pic>
        <p:nvPicPr>
          <p:cNvPr id="10" name="Google Shape;493;p9" descr="Lights On with solid fill">
            <a:extLst>
              <a:ext uri="{FF2B5EF4-FFF2-40B4-BE49-F238E27FC236}">
                <a16:creationId xmlns:a16="http://schemas.microsoft.com/office/drawing/2014/main" id="{A864BB52-E454-40A9-955D-B172917544E3}"/>
              </a:ext>
            </a:extLst>
          </p:cNvPr>
          <p:cNvPicPr preferRelativeResize="0"/>
          <p:nvPr/>
        </p:nvPicPr>
        <p:blipFill rotWithShape="1">
          <a:blip r:embed="rId7">
            <a:alphaModFix/>
          </a:blip>
          <a:srcRect/>
          <a:stretch/>
        </p:blipFill>
        <p:spPr>
          <a:xfrm>
            <a:off x="266159" y="2728776"/>
            <a:ext cx="725352" cy="725352"/>
          </a:xfrm>
          <a:prstGeom prst="rect">
            <a:avLst/>
          </a:prstGeom>
          <a:noFill/>
          <a:ln>
            <a:noFill/>
          </a:ln>
        </p:spPr>
      </p:pic>
      <p:pic>
        <p:nvPicPr>
          <p:cNvPr id="11" name="Google Shape;494;p9" descr="Contract with solid fill">
            <a:extLst>
              <a:ext uri="{FF2B5EF4-FFF2-40B4-BE49-F238E27FC236}">
                <a16:creationId xmlns:a16="http://schemas.microsoft.com/office/drawing/2014/main" id="{3E5B4C99-DDEB-4820-A352-CD6CB9A9E794}"/>
              </a:ext>
            </a:extLst>
          </p:cNvPr>
          <p:cNvPicPr preferRelativeResize="0"/>
          <p:nvPr/>
        </p:nvPicPr>
        <p:blipFill rotWithShape="1">
          <a:blip r:embed="rId8">
            <a:alphaModFix/>
          </a:blip>
          <a:srcRect/>
          <a:stretch/>
        </p:blipFill>
        <p:spPr>
          <a:xfrm>
            <a:off x="292930" y="3574144"/>
            <a:ext cx="690957" cy="690957"/>
          </a:xfrm>
          <a:prstGeom prst="rect">
            <a:avLst/>
          </a:prstGeom>
          <a:noFill/>
          <a:ln>
            <a:noFill/>
          </a:ln>
        </p:spPr>
      </p:pic>
      <p:pic>
        <p:nvPicPr>
          <p:cNvPr id="12" name="Google Shape;495;p9" descr="Court with solid fill">
            <a:extLst>
              <a:ext uri="{FF2B5EF4-FFF2-40B4-BE49-F238E27FC236}">
                <a16:creationId xmlns:a16="http://schemas.microsoft.com/office/drawing/2014/main" id="{E10A3CD4-735D-4AB9-9692-114B5A2E295F}"/>
              </a:ext>
            </a:extLst>
          </p:cNvPr>
          <p:cNvPicPr preferRelativeResize="0"/>
          <p:nvPr/>
        </p:nvPicPr>
        <p:blipFill rotWithShape="1">
          <a:blip r:embed="rId9">
            <a:alphaModFix/>
          </a:blip>
          <a:srcRect/>
          <a:stretch/>
        </p:blipFill>
        <p:spPr>
          <a:xfrm>
            <a:off x="292930" y="4385907"/>
            <a:ext cx="731611" cy="731611"/>
          </a:xfrm>
          <a:prstGeom prst="rect">
            <a:avLst/>
          </a:prstGeom>
          <a:noFill/>
          <a:ln>
            <a:noFill/>
          </a:ln>
        </p:spPr>
      </p:pic>
      <p:pic>
        <p:nvPicPr>
          <p:cNvPr id="13" name="Google Shape;496;p9" descr="Presentation with bar chart with solid fill">
            <a:extLst>
              <a:ext uri="{FF2B5EF4-FFF2-40B4-BE49-F238E27FC236}">
                <a16:creationId xmlns:a16="http://schemas.microsoft.com/office/drawing/2014/main" id="{CBBEE375-6839-414B-980A-84E1A2205EA5}"/>
              </a:ext>
            </a:extLst>
          </p:cNvPr>
          <p:cNvPicPr preferRelativeResize="0"/>
          <p:nvPr/>
        </p:nvPicPr>
        <p:blipFill rotWithShape="1">
          <a:blip r:embed="rId10">
            <a:alphaModFix/>
          </a:blip>
          <a:srcRect/>
          <a:stretch/>
        </p:blipFill>
        <p:spPr>
          <a:xfrm>
            <a:off x="877299" y="5237534"/>
            <a:ext cx="753509" cy="753509"/>
          </a:xfrm>
          <a:prstGeom prst="rect">
            <a:avLst/>
          </a:prstGeom>
          <a:noFill/>
          <a:ln>
            <a:noFill/>
          </a:ln>
        </p:spPr>
      </p:pic>
      <p:pic>
        <p:nvPicPr>
          <p:cNvPr id="17" name="Picture 16">
            <a:extLst>
              <a:ext uri="{FF2B5EF4-FFF2-40B4-BE49-F238E27FC236}">
                <a16:creationId xmlns:a16="http://schemas.microsoft.com/office/drawing/2014/main" id="{7122D9B2-C6FD-0A7F-A82E-732E8DFEE257}"/>
              </a:ext>
            </a:extLst>
          </p:cNvPr>
          <p:cNvPicPr>
            <a:picLocks noChangeAspect="1"/>
          </p:cNvPicPr>
          <p:nvPr/>
        </p:nvPicPr>
        <p:blipFill>
          <a:blip r:embed="rId11"/>
          <a:stretch>
            <a:fillRect/>
          </a:stretch>
        </p:blipFill>
        <p:spPr>
          <a:xfrm>
            <a:off x="1418856" y="1743239"/>
            <a:ext cx="10615393" cy="2903692"/>
          </a:xfrm>
          <a:prstGeom prst="rect">
            <a:avLst/>
          </a:prstGeom>
        </p:spPr>
      </p:pic>
    </p:spTree>
    <p:extLst>
      <p:ext uri="{BB962C8B-B14F-4D97-AF65-F5344CB8AC3E}">
        <p14:creationId xmlns:p14="http://schemas.microsoft.com/office/powerpoint/2010/main" val="41627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9"/>
          <p:cNvSpPr/>
          <p:nvPr/>
        </p:nvSpPr>
        <p:spPr>
          <a:xfrm>
            <a:off x="847325" y="6008159"/>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33" name="Google Shape;533;p19"/>
          <p:cNvSpPr/>
          <p:nvPr/>
        </p:nvSpPr>
        <p:spPr>
          <a:xfrm rot="10800000">
            <a:off x="-24073" y="-486487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534" name="Google Shape;534;p19" descr="Group brainstorm with solid fill"/>
          <p:cNvPicPr preferRelativeResize="0"/>
          <p:nvPr/>
        </p:nvPicPr>
        <p:blipFill rotWithShape="1">
          <a:blip r:embed="rId3">
            <a:alphaModFix/>
          </a:blip>
          <a:srcRect/>
          <a:stretch/>
        </p:blipFill>
        <p:spPr>
          <a:xfrm>
            <a:off x="220642" y="65917"/>
            <a:ext cx="828000" cy="828000"/>
          </a:xfrm>
          <a:prstGeom prst="rect">
            <a:avLst/>
          </a:prstGeom>
          <a:noFill/>
          <a:ln>
            <a:noFill/>
          </a:ln>
        </p:spPr>
      </p:pic>
      <p:pic>
        <p:nvPicPr>
          <p:cNvPr id="535" name="Google Shape;535;p19" descr="Open book outline"/>
          <p:cNvPicPr preferRelativeResize="0"/>
          <p:nvPr/>
        </p:nvPicPr>
        <p:blipFill rotWithShape="1">
          <a:blip r:embed="rId4">
            <a:alphaModFix/>
          </a:blip>
          <a:srcRect/>
          <a:stretch/>
        </p:blipFill>
        <p:spPr>
          <a:xfrm>
            <a:off x="257109" y="1012042"/>
            <a:ext cx="741323" cy="741323"/>
          </a:xfrm>
          <a:prstGeom prst="rect">
            <a:avLst/>
          </a:prstGeom>
          <a:noFill/>
          <a:ln>
            <a:noFill/>
          </a:ln>
        </p:spPr>
      </p:pic>
      <p:pic>
        <p:nvPicPr>
          <p:cNvPr id="536" name="Google Shape;536;p19" descr="Bullseye with solid fill"/>
          <p:cNvPicPr preferRelativeResize="0"/>
          <p:nvPr/>
        </p:nvPicPr>
        <p:blipFill rotWithShape="1">
          <a:blip r:embed="rId5">
            <a:alphaModFix/>
          </a:blip>
          <a:srcRect/>
          <a:stretch/>
        </p:blipFill>
        <p:spPr>
          <a:xfrm>
            <a:off x="301129" y="1845063"/>
            <a:ext cx="747513" cy="747513"/>
          </a:xfrm>
          <a:prstGeom prst="rect">
            <a:avLst/>
          </a:prstGeom>
          <a:noFill/>
          <a:ln>
            <a:noFill/>
          </a:ln>
        </p:spPr>
      </p:pic>
      <p:pic>
        <p:nvPicPr>
          <p:cNvPr id="537" name="Google Shape;537;p19" descr="Lights On with solid fill"/>
          <p:cNvPicPr preferRelativeResize="0"/>
          <p:nvPr/>
        </p:nvPicPr>
        <p:blipFill rotWithShape="1">
          <a:blip r:embed="rId6">
            <a:alphaModFix/>
          </a:blip>
          <a:srcRect/>
          <a:stretch/>
        </p:blipFill>
        <p:spPr>
          <a:xfrm>
            <a:off x="323290" y="2736894"/>
            <a:ext cx="725352" cy="725352"/>
          </a:xfrm>
          <a:prstGeom prst="rect">
            <a:avLst/>
          </a:prstGeom>
          <a:noFill/>
          <a:ln>
            <a:noFill/>
          </a:ln>
        </p:spPr>
      </p:pic>
      <p:pic>
        <p:nvPicPr>
          <p:cNvPr id="538" name="Google Shape;538;p19" descr="Contract with solid fill"/>
          <p:cNvPicPr preferRelativeResize="0"/>
          <p:nvPr/>
        </p:nvPicPr>
        <p:blipFill rotWithShape="1">
          <a:blip r:embed="rId7">
            <a:alphaModFix/>
          </a:blip>
          <a:srcRect/>
          <a:stretch/>
        </p:blipFill>
        <p:spPr>
          <a:xfrm>
            <a:off x="307475" y="3571041"/>
            <a:ext cx="690957" cy="690957"/>
          </a:xfrm>
          <a:prstGeom prst="rect">
            <a:avLst/>
          </a:prstGeom>
          <a:noFill/>
          <a:ln>
            <a:noFill/>
          </a:ln>
        </p:spPr>
      </p:pic>
      <p:pic>
        <p:nvPicPr>
          <p:cNvPr id="539" name="Google Shape;539;p19" descr="Court with solid fill"/>
          <p:cNvPicPr preferRelativeResize="0"/>
          <p:nvPr/>
        </p:nvPicPr>
        <p:blipFill rotWithShape="1">
          <a:blip r:embed="rId8">
            <a:alphaModFix/>
          </a:blip>
          <a:srcRect/>
          <a:stretch/>
        </p:blipFill>
        <p:spPr>
          <a:xfrm>
            <a:off x="287147" y="4390976"/>
            <a:ext cx="731611" cy="731611"/>
          </a:xfrm>
          <a:prstGeom prst="rect">
            <a:avLst/>
          </a:prstGeom>
          <a:noFill/>
          <a:ln>
            <a:noFill/>
          </a:ln>
        </p:spPr>
      </p:pic>
      <p:pic>
        <p:nvPicPr>
          <p:cNvPr id="540" name="Google Shape;540;p19" descr="Hamburger Menu Icon with solid fill"/>
          <p:cNvPicPr preferRelativeResize="0"/>
          <p:nvPr/>
        </p:nvPicPr>
        <p:blipFill rotWithShape="1">
          <a:blip r:embed="rId9">
            <a:alphaModFix/>
          </a:blip>
          <a:srcRect/>
          <a:stretch/>
        </p:blipFill>
        <p:spPr>
          <a:xfrm>
            <a:off x="939023" y="6099857"/>
            <a:ext cx="644604" cy="644604"/>
          </a:xfrm>
          <a:prstGeom prst="rect">
            <a:avLst/>
          </a:prstGeom>
          <a:noFill/>
          <a:ln>
            <a:noFill/>
          </a:ln>
        </p:spPr>
      </p:pic>
      <p:pic>
        <p:nvPicPr>
          <p:cNvPr id="541" name="Google Shape;541;p19" descr="Presentation with bar chart with solid fill"/>
          <p:cNvPicPr preferRelativeResize="0"/>
          <p:nvPr/>
        </p:nvPicPr>
        <p:blipFill rotWithShape="1">
          <a:blip r:embed="rId10">
            <a:alphaModFix/>
          </a:blip>
          <a:srcRect/>
          <a:stretch/>
        </p:blipFill>
        <p:spPr>
          <a:xfrm>
            <a:off x="276197" y="5216258"/>
            <a:ext cx="753509" cy="753509"/>
          </a:xfrm>
          <a:prstGeom prst="rect">
            <a:avLst/>
          </a:prstGeom>
          <a:noFill/>
          <a:ln>
            <a:noFill/>
          </a:ln>
        </p:spPr>
      </p:pic>
      <p:pic>
        <p:nvPicPr>
          <p:cNvPr id="5" name="图片 4">
            <a:extLst>
              <a:ext uri="{FF2B5EF4-FFF2-40B4-BE49-F238E27FC236}">
                <a16:creationId xmlns:a16="http://schemas.microsoft.com/office/drawing/2014/main" id="{017F9597-C4EF-153A-5B6B-C5EF2E2C68E7}"/>
              </a:ext>
            </a:extLst>
          </p:cNvPr>
          <p:cNvPicPr>
            <a:picLocks noChangeAspect="1"/>
          </p:cNvPicPr>
          <p:nvPr/>
        </p:nvPicPr>
        <p:blipFill>
          <a:blip r:embed="rId11"/>
          <a:stretch>
            <a:fillRect/>
          </a:stretch>
        </p:blipFill>
        <p:spPr>
          <a:xfrm>
            <a:off x="8277037" y="4089842"/>
            <a:ext cx="3914963" cy="2746317"/>
          </a:xfrm>
          <a:prstGeom prst="rect">
            <a:avLst/>
          </a:prstGeom>
        </p:spPr>
      </p:pic>
      <p:pic>
        <p:nvPicPr>
          <p:cNvPr id="3" name="Picture 2">
            <a:extLst>
              <a:ext uri="{FF2B5EF4-FFF2-40B4-BE49-F238E27FC236}">
                <a16:creationId xmlns:a16="http://schemas.microsoft.com/office/drawing/2014/main" id="{8ACDF16E-F546-1FFF-1C77-6ECF77F400CE}"/>
              </a:ext>
            </a:extLst>
          </p:cNvPr>
          <p:cNvPicPr>
            <a:picLocks noChangeAspect="1"/>
          </p:cNvPicPr>
          <p:nvPr/>
        </p:nvPicPr>
        <p:blipFill>
          <a:blip r:embed="rId12"/>
          <a:stretch>
            <a:fillRect/>
          </a:stretch>
        </p:blipFill>
        <p:spPr>
          <a:xfrm>
            <a:off x="1309653" y="1268069"/>
            <a:ext cx="10516511" cy="4249280"/>
          </a:xfrm>
          <a:prstGeom prst="rect">
            <a:avLst/>
          </a:prstGeom>
        </p:spPr>
      </p:pic>
      <p:sp>
        <p:nvSpPr>
          <p:cNvPr id="6" name="Title 1">
            <a:extLst>
              <a:ext uri="{FF2B5EF4-FFF2-40B4-BE49-F238E27FC236}">
                <a16:creationId xmlns:a16="http://schemas.microsoft.com/office/drawing/2014/main" id="{459751AF-1277-708D-73D2-F17040E94D5A}"/>
              </a:ext>
            </a:extLst>
          </p:cNvPr>
          <p:cNvSpPr txBox="1">
            <a:spLocks/>
          </p:cNvSpPr>
          <p:nvPr/>
        </p:nvSpPr>
        <p:spPr>
          <a:xfrm>
            <a:off x="1419291" y="150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E" sz="5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rPr>
              <a:t>Ref</a:t>
            </a:r>
            <a:r>
              <a:rPr kumimoji="0" lang="en-US" altLang="zh-CN" sz="5400" b="0" i="0" u="none" strike="noStrike" kern="1200" cap="none" spc="0" normalizeH="0" baseline="0" noProof="0" dirty="0" err="1">
                <a:ln>
                  <a:noFill/>
                </a:ln>
                <a:solidFill>
                  <a:sysClr val="windowText" lastClr="000000"/>
                </a:solidFill>
                <a:effectLst/>
                <a:uLnTx/>
                <a:uFillTx/>
                <a:latin typeface="Aptos Display" panose="02110004020202020204"/>
                <a:ea typeface="等线 Light" panose="02010600030101010101" pitchFamily="2" charset="-122"/>
                <a:cs typeface="+mj-cs"/>
              </a:rPr>
              <a:t>erence</a:t>
            </a:r>
            <a:endParaRPr kumimoji="0" lang="en-IE" sz="5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Tree>
    <p:extLst>
      <p:ext uri="{BB962C8B-B14F-4D97-AF65-F5344CB8AC3E}">
        <p14:creationId xmlns:p14="http://schemas.microsoft.com/office/powerpoint/2010/main" val="301335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060C3E8F-B1ED-69A1-3A9C-D36E25B144EA}"/>
            </a:ext>
          </a:extLst>
        </p:cNvPr>
        <p:cNvGrpSpPr/>
        <p:nvPr/>
      </p:nvGrpSpPr>
      <p:grpSpPr>
        <a:xfrm>
          <a:off x="0" y="0"/>
          <a:ext cx="0" cy="0"/>
          <a:chOff x="0" y="0"/>
          <a:chExt cx="0" cy="0"/>
        </a:xfrm>
      </p:grpSpPr>
      <p:sp>
        <p:nvSpPr>
          <p:cNvPr id="200" name="Google Shape;200;p3">
            <a:extLst>
              <a:ext uri="{FF2B5EF4-FFF2-40B4-BE49-F238E27FC236}">
                <a16:creationId xmlns:a16="http://schemas.microsoft.com/office/drawing/2014/main" id="{CFA99895-7EE8-CECA-B40D-646546AD88FA}"/>
              </a:ext>
            </a:extLst>
          </p:cNvPr>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a:extLst>
              <a:ext uri="{FF2B5EF4-FFF2-40B4-BE49-F238E27FC236}">
                <a16:creationId xmlns:a16="http://schemas.microsoft.com/office/drawing/2014/main" id="{828C74B3-8725-EFAB-CC98-156BD4EDE52E}"/>
              </a:ext>
            </a:extLst>
          </p:cNvPr>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a:extLst>
              <a:ext uri="{FF2B5EF4-FFF2-40B4-BE49-F238E27FC236}">
                <a16:creationId xmlns:a16="http://schemas.microsoft.com/office/drawing/2014/main" id="{5C3AEC1F-7095-3101-6096-6A021D934790}"/>
              </a:ext>
            </a:extLst>
          </p:cNvPr>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a:extLst>
              <a:ext uri="{FF2B5EF4-FFF2-40B4-BE49-F238E27FC236}">
                <a16:creationId xmlns:a16="http://schemas.microsoft.com/office/drawing/2014/main" id="{C934DD6F-2F8F-0277-66E3-9877AA21DEE6}"/>
              </a:ext>
            </a:extLst>
          </p:cNvPr>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a:extLst>
              <a:ext uri="{FF2B5EF4-FFF2-40B4-BE49-F238E27FC236}">
                <a16:creationId xmlns:a16="http://schemas.microsoft.com/office/drawing/2014/main" id="{93B71C31-0A37-2160-7B3C-D01985F8159D}"/>
              </a:ext>
            </a:extLst>
          </p:cNvPr>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a:extLst>
              <a:ext uri="{FF2B5EF4-FFF2-40B4-BE49-F238E27FC236}">
                <a16:creationId xmlns:a16="http://schemas.microsoft.com/office/drawing/2014/main" id="{60E466BC-D619-C28E-80A3-3F19B1D1EA26}"/>
              </a:ext>
            </a:extLst>
          </p:cNvPr>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a:extLst>
              <a:ext uri="{FF2B5EF4-FFF2-40B4-BE49-F238E27FC236}">
                <a16:creationId xmlns:a16="http://schemas.microsoft.com/office/drawing/2014/main" id="{AE870D18-3ADC-3B40-30DB-E0DDD80E74F2}"/>
              </a:ext>
            </a:extLst>
          </p:cNvPr>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a:extLst>
              <a:ext uri="{FF2B5EF4-FFF2-40B4-BE49-F238E27FC236}">
                <a16:creationId xmlns:a16="http://schemas.microsoft.com/office/drawing/2014/main" id="{AA21EFA1-14FD-9C69-E050-7117C87265AB}"/>
              </a:ext>
            </a:extLst>
          </p:cNvPr>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a:extLst>
              <a:ext uri="{FF2B5EF4-FFF2-40B4-BE49-F238E27FC236}">
                <a16:creationId xmlns:a16="http://schemas.microsoft.com/office/drawing/2014/main" id="{C6A9EC2F-8350-6153-D98D-9D50A631C67E}"/>
              </a:ext>
            </a:extLst>
          </p:cNvPr>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a:extLst>
              <a:ext uri="{FF2B5EF4-FFF2-40B4-BE49-F238E27FC236}">
                <a16:creationId xmlns:a16="http://schemas.microsoft.com/office/drawing/2014/main" id="{78BF03A5-33C2-A3CE-988C-B412AC128314}"/>
              </a:ext>
            </a:extLst>
          </p:cNvPr>
          <p:cNvPicPr preferRelativeResize="0"/>
          <p:nvPr/>
        </p:nvPicPr>
        <p:blipFill rotWithShape="1">
          <a:blip r:embed="rId10">
            <a:alphaModFix/>
          </a:blip>
          <a:srcRect/>
          <a:stretch/>
        </p:blipFill>
        <p:spPr>
          <a:xfrm>
            <a:off x="240738" y="5241017"/>
            <a:ext cx="753509" cy="753509"/>
          </a:xfrm>
          <a:prstGeom prst="rect">
            <a:avLst/>
          </a:prstGeom>
          <a:noFill/>
          <a:ln>
            <a:noFill/>
          </a:ln>
        </p:spPr>
      </p:pic>
      <p:pic>
        <p:nvPicPr>
          <p:cNvPr id="6" name="图片 4">
            <a:extLst>
              <a:ext uri="{FF2B5EF4-FFF2-40B4-BE49-F238E27FC236}">
                <a16:creationId xmlns:a16="http://schemas.microsoft.com/office/drawing/2014/main" id="{E5C92C73-4E83-0455-6619-76A1061D132F}"/>
              </a:ext>
            </a:extLst>
          </p:cNvPr>
          <p:cNvPicPr>
            <a:picLocks noChangeAspect="1"/>
          </p:cNvPicPr>
          <p:nvPr/>
        </p:nvPicPr>
        <p:blipFill>
          <a:blip r:embed="rId11"/>
          <a:stretch>
            <a:fillRect/>
          </a:stretch>
        </p:blipFill>
        <p:spPr>
          <a:xfrm>
            <a:off x="7054563" y="905558"/>
            <a:ext cx="4724569" cy="2338662"/>
          </a:xfrm>
          <a:prstGeom prst="rect">
            <a:avLst/>
          </a:prstGeom>
        </p:spPr>
      </p:pic>
      <p:pic>
        <p:nvPicPr>
          <p:cNvPr id="7" name="图片 30">
            <a:extLst>
              <a:ext uri="{FF2B5EF4-FFF2-40B4-BE49-F238E27FC236}">
                <a16:creationId xmlns:a16="http://schemas.microsoft.com/office/drawing/2014/main" id="{44737B86-4587-7243-2BE2-21A562447AB4}"/>
              </a:ext>
            </a:extLst>
          </p:cNvPr>
          <p:cNvPicPr>
            <a:picLocks noChangeAspect="1"/>
          </p:cNvPicPr>
          <p:nvPr/>
        </p:nvPicPr>
        <p:blipFill>
          <a:blip r:embed="rId12"/>
          <a:stretch>
            <a:fillRect/>
          </a:stretch>
        </p:blipFill>
        <p:spPr>
          <a:xfrm>
            <a:off x="1725076" y="1217044"/>
            <a:ext cx="4732940" cy="1715691"/>
          </a:xfrm>
          <a:prstGeom prst="rect">
            <a:avLst/>
          </a:prstGeom>
        </p:spPr>
      </p:pic>
      <p:pic>
        <p:nvPicPr>
          <p:cNvPr id="8" name="图片 5">
            <a:extLst>
              <a:ext uri="{FF2B5EF4-FFF2-40B4-BE49-F238E27FC236}">
                <a16:creationId xmlns:a16="http://schemas.microsoft.com/office/drawing/2014/main" id="{7EB263D7-C981-09D5-02D0-38DFFE640D42}"/>
              </a:ext>
            </a:extLst>
          </p:cNvPr>
          <p:cNvPicPr>
            <a:picLocks noChangeAspect="1"/>
          </p:cNvPicPr>
          <p:nvPr/>
        </p:nvPicPr>
        <p:blipFill>
          <a:blip r:embed="rId13"/>
          <a:stretch>
            <a:fillRect/>
          </a:stretch>
        </p:blipFill>
        <p:spPr>
          <a:xfrm>
            <a:off x="1887653" y="3641936"/>
            <a:ext cx="4724569" cy="2527644"/>
          </a:xfrm>
          <a:prstGeom prst="rect">
            <a:avLst/>
          </a:prstGeom>
        </p:spPr>
      </p:pic>
      <p:pic>
        <p:nvPicPr>
          <p:cNvPr id="9" name="图片 17">
            <a:extLst>
              <a:ext uri="{FF2B5EF4-FFF2-40B4-BE49-F238E27FC236}">
                <a16:creationId xmlns:a16="http://schemas.microsoft.com/office/drawing/2014/main" id="{5D890897-4358-B9C0-86FC-27E99FFEA851}"/>
              </a:ext>
            </a:extLst>
          </p:cNvPr>
          <p:cNvPicPr>
            <a:picLocks noChangeAspect="1"/>
          </p:cNvPicPr>
          <p:nvPr/>
        </p:nvPicPr>
        <p:blipFill>
          <a:blip r:embed="rId14"/>
          <a:stretch>
            <a:fillRect/>
          </a:stretch>
        </p:blipFill>
        <p:spPr>
          <a:xfrm>
            <a:off x="7252528" y="3632827"/>
            <a:ext cx="4421591" cy="2553469"/>
          </a:xfrm>
          <a:prstGeom prst="rect">
            <a:avLst/>
          </a:prstGeom>
        </p:spPr>
      </p:pic>
      <p:pic>
        <p:nvPicPr>
          <p:cNvPr id="10" name="Picture 9">
            <a:extLst>
              <a:ext uri="{FF2B5EF4-FFF2-40B4-BE49-F238E27FC236}">
                <a16:creationId xmlns:a16="http://schemas.microsoft.com/office/drawing/2014/main" id="{D9CD902D-BF37-1D44-49DA-390A981E74F6}"/>
              </a:ext>
            </a:extLst>
          </p:cNvPr>
          <p:cNvPicPr>
            <a:picLocks noChangeAspect="1"/>
          </p:cNvPicPr>
          <p:nvPr/>
        </p:nvPicPr>
        <p:blipFill>
          <a:blip r:embed="rId15"/>
          <a:srcRect t="69489"/>
          <a:stretch/>
        </p:blipFill>
        <p:spPr>
          <a:xfrm>
            <a:off x="1826080" y="754503"/>
            <a:ext cx="6874508" cy="194303"/>
          </a:xfrm>
          <a:prstGeom prst="rect">
            <a:avLst/>
          </a:prstGeom>
        </p:spPr>
      </p:pic>
      <p:sp>
        <p:nvSpPr>
          <p:cNvPr id="11" name="TextBox 10">
            <a:extLst>
              <a:ext uri="{FF2B5EF4-FFF2-40B4-BE49-F238E27FC236}">
                <a16:creationId xmlns:a16="http://schemas.microsoft.com/office/drawing/2014/main" id="{AA383769-40E9-D8A7-F1A9-1D65BE2C999C}"/>
              </a:ext>
            </a:extLst>
          </p:cNvPr>
          <p:cNvSpPr txBox="1"/>
          <p:nvPr/>
        </p:nvSpPr>
        <p:spPr>
          <a:xfrm>
            <a:off x="2817272" y="135063"/>
            <a:ext cx="6104514" cy="461665"/>
          </a:xfrm>
          <a:prstGeom prst="rect">
            <a:avLst/>
          </a:prstGeom>
          <a:noFill/>
        </p:spPr>
        <p:txBody>
          <a:bodyPr wrap="square">
            <a:spAutoFit/>
          </a:bodyPr>
          <a:lstStyle/>
          <a:p>
            <a:r>
              <a:rPr lang="en-IE" sz="2400" b="1" dirty="0"/>
              <a:t>Backgrounds</a:t>
            </a:r>
            <a:endParaRPr lang="en-IE" sz="2400" dirty="0"/>
          </a:p>
        </p:txBody>
      </p:sp>
      <p:pic>
        <p:nvPicPr>
          <p:cNvPr id="13" name="Picture 12">
            <a:extLst>
              <a:ext uri="{FF2B5EF4-FFF2-40B4-BE49-F238E27FC236}">
                <a16:creationId xmlns:a16="http://schemas.microsoft.com/office/drawing/2014/main" id="{586A525A-EFA3-57CF-17A8-A18A7342510F}"/>
              </a:ext>
            </a:extLst>
          </p:cNvPr>
          <p:cNvPicPr>
            <a:picLocks noChangeAspect="1"/>
          </p:cNvPicPr>
          <p:nvPr/>
        </p:nvPicPr>
        <p:blipFill>
          <a:blip r:embed="rId16"/>
          <a:stretch>
            <a:fillRect/>
          </a:stretch>
        </p:blipFill>
        <p:spPr>
          <a:xfrm>
            <a:off x="10571530" y="0"/>
            <a:ext cx="1620470" cy="369925"/>
          </a:xfrm>
          <a:prstGeom prst="rect">
            <a:avLst/>
          </a:prstGeom>
        </p:spPr>
      </p:pic>
    </p:spTree>
    <p:extLst>
      <p:ext uri="{BB962C8B-B14F-4D97-AF65-F5344CB8AC3E}">
        <p14:creationId xmlns:p14="http://schemas.microsoft.com/office/powerpoint/2010/main" val="82180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 descr="Nails with solid fill">
            <a:hlinkClick r:id="rId3" action="ppaction://hlinksldjump"/>
          </p:cNvPr>
          <p:cNvPicPr preferRelativeResize="0"/>
          <p:nvPr/>
        </p:nvPicPr>
        <p:blipFill rotWithShape="1">
          <a:blip r:embed="rId4">
            <a:alphaModFix/>
          </a:blip>
          <a:srcRect/>
          <a:stretch/>
        </p:blipFill>
        <p:spPr>
          <a:xfrm>
            <a:off x="319474" y="-665030"/>
            <a:ext cx="644604" cy="644604"/>
          </a:xfrm>
          <a:prstGeom prst="rect">
            <a:avLst/>
          </a:prstGeom>
          <a:noFill/>
          <a:ln>
            <a:noFill/>
          </a:ln>
        </p:spPr>
      </p:pic>
      <p:sp>
        <p:nvSpPr>
          <p:cNvPr id="165" name="Google Shape;165;p2"/>
          <p:cNvSpPr/>
          <p:nvPr/>
        </p:nvSpPr>
        <p:spPr>
          <a:xfrm>
            <a:off x="868973" y="77558"/>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66" name="Google Shape;166;p2"/>
          <p:cNvSpPr/>
          <p:nvPr/>
        </p:nvSpPr>
        <p:spPr>
          <a:xfrm rot="10800000">
            <a:off x="-7186" y="-10806678"/>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167" name="Google Shape;167;p2" descr="Hamburger Menu Icon with solid fill">
            <a:hlinkClick r:id="rId5" action="ppaction://hlinksldjump"/>
          </p:cNvPr>
          <p:cNvPicPr preferRelativeResize="0"/>
          <p:nvPr/>
        </p:nvPicPr>
        <p:blipFill rotWithShape="1">
          <a:blip r:embed="rId6">
            <a:alphaModFix/>
          </a:blip>
          <a:srcRect/>
          <a:stretch/>
        </p:blipFill>
        <p:spPr>
          <a:xfrm>
            <a:off x="307482" y="6111244"/>
            <a:ext cx="644604" cy="644604"/>
          </a:xfrm>
          <a:prstGeom prst="rect">
            <a:avLst/>
          </a:prstGeom>
          <a:noFill/>
          <a:ln>
            <a:noFill/>
          </a:ln>
        </p:spPr>
      </p:pic>
      <p:pic>
        <p:nvPicPr>
          <p:cNvPr id="168" name="Google Shape;168;p2" descr="Group brainstorm with solid fill"/>
          <p:cNvPicPr preferRelativeResize="0"/>
          <p:nvPr/>
        </p:nvPicPr>
        <p:blipFill rotWithShape="1">
          <a:blip r:embed="rId7">
            <a:alphaModFix/>
          </a:blip>
          <a:srcRect/>
          <a:stretch/>
        </p:blipFill>
        <p:spPr>
          <a:xfrm>
            <a:off x="870944" y="3035"/>
            <a:ext cx="828000" cy="828000"/>
          </a:xfrm>
          <a:prstGeom prst="rect">
            <a:avLst/>
          </a:prstGeom>
          <a:noFill/>
          <a:ln>
            <a:noFill/>
          </a:ln>
        </p:spPr>
      </p:pic>
      <p:pic>
        <p:nvPicPr>
          <p:cNvPr id="169" name="Google Shape;169;p2" descr="Open book outline"/>
          <p:cNvPicPr preferRelativeResize="0"/>
          <p:nvPr/>
        </p:nvPicPr>
        <p:blipFill rotWithShape="1">
          <a:blip r:embed="rId8">
            <a:alphaModFix/>
          </a:blip>
          <a:srcRect/>
          <a:stretch/>
        </p:blipFill>
        <p:spPr>
          <a:xfrm>
            <a:off x="263980" y="958143"/>
            <a:ext cx="741323" cy="741323"/>
          </a:xfrm>
          <a:prstGeom prst="rect">
            <a:avLst/>
          </a:prstGeom>
          <a:noFill/>
          <a:ln>
            <a:noFill/>
          </a:ln>
        </p:spPr>
      </p:pic>
      <p:pic>
        <p:nvPicPr>
          <p:cNvPr id="170" name="Google Shape;170;p2" descr="Bullseye with solid fill"/>
          <p:cNvPicPr preferRelativeResize="0"/>
          <p:nvPr/>
        </p:nvPicPr>
        <p:blipFill rotWithShape="1">
          <a:blip r:embed="rId9">
            <a:alphaModFix/>
          </a:blip>
          <a:srcRect/>
          <a:stretch/>
        </p:blipFill>
        <p:spPr>
          <a:xfrm>
            <a:off x="263980" y="1826574"/>
            <a:ext cx="747513" cy="747513"/>
          </a:xfrm>
          <a:prstGeom prst="rect">
            <a:avLst/>
          </a:prstGeom>
          <a:noFill/>
          <a:ln>
            <a:noFill/>
          </a:ln>
        </p:spPr>
      </p:pic>
      <p:pic>
        <p:nvPicPr>
          <p:cNvPr id="171" name="Google Shape;171;p2" descr="Lights On with solid fill"/>
          <p:cNvPicPr preferRelativeResize="0"/>
          <p:nvPr/>
        </p:nvPicPr>
        <p:blipFill rotWithShape="1">
          <a:blip r:embed="rId10">
            <a:alphaModFix/>
          </a:blip>
          <a:srcRect/>
          <a:stretch/>
        </p:blipFill>
        <p:spPr>
          <a:xfrm>
            <a:off x="270239" y="2697346"/>
            <a:ext cx="725352" cy="725352"/>
          </a:xfrm>
          <a:prstGeom prst="rect">
            <a:avLst/>
          </a:prstGeom>
          <a:noFill/>
          <a:ln>
            <a:noFill/>
          </a:ln>
        </p:spPr>
      </p:pic>
      <p:pic>
        <p:nvPicPr>
          <p:cNvPr id="172" name="Google Shape;172;p2" descr="Contract with solid fill"/>
          <p:cNvPicPr preferRelativeResize="0"/>
          <p:nvPr/>
        </p:nvPicPr>
        <p:blipFill rotWithShape="1">
          <a:blip r:embed="rId11">
            <a:alphaModFix/>
          </a:blip>
          <a:srcRect/>
          <a:stretch/>
        </p:blipFill>
        <p:spPr>
          <a:xfrm>
            <a:off x="284306" y="3553652"/>
            <a:ext cx="690957" cy="690957"/>
          </a:xfrm>
          <a:prstGeom prst="rect">
            <a:avLst/>
          </a:prstGeom>
          <a:noFill/>
          <a:ln>
            <a:noFill/>
          </a:ln>
        </p:spPr>
      </p:pic>
      <p:pic>
        <p:nvPicPr>
          <p:cNvPr id="173" name="Google Shape;173;p2" descr="Court with solid fill"/>
          <p:cNvPicPr preferRelativeResize="0"/>
          <p:nvPr/>
        </p:nvPicPr>
        <p:blipFill rotWithShape="1">
          <a:blip r:embed="rId12">
            <a:alphaModFix/>
          </a:blip>
          <a:srcRect/>
          <a:stretch/>
        </p:blipFill>
        <p:spPr>
          <a:xfrm>
            <a:off x="273024" y="4371718"/>
            <a:ext cx="731611" cy="731611"/>
          </a:xfrm>
          <a:prstGeom prst="rect">
            <a:avLst/>
          </a:prstGeom>
          <a:noFill/>
          <a:ln>
            <a:noFill/>
          </a:ln>
        </p:spPr>
      </p:pic>
      <p:pic>
        <p:nvPicPr>
          <p:cNvPr id="174" name="Google Shape;174;p2" descr="Presentation with bar chart with solid fill"/>
          <p:cNvPicPr preferRelativeResize="0"/>
          <p:nvPr/>
        </p:nvPicPr>
        <p:blipFill rotWithShape="1">
          <a:blip r:embed="rId13">
            <a:alphaModFix/>
          </a:blip>
          <a:srcRect/>
          <a:stretch/>
        </p:blipFill>
        <p:spPr>
          <a:xfrm>
            <a:off x="263980" y="5230439"/>
            <a:ext cx="753509" cy="753509"/>
          </a:xfrm>
          <a:prstGeom prst="rect">
            <a:avLst/>
          </a:prstGeom>
          <a:noFill/>
          <a:ln>
            <a:noFill/>
          </a:ln>
        </p:spPr>
      </p:pic>
      <p:pic>
        <p:nvPicPr>
          <p:cNvPr id="2" name="Picture 8" descr="A diagram of a hand and control condition&#10;&#10;Description automatically generated with medium confidence">
            <a:extLst>
              <a:ext uri="{FF2B5EF4-FFF2-40B4-BE49-F238E27FC236}">
                <a16:creationId xmlns:a16="http://schemas.microsoft.com/office/drawing/2014/main" id="{229ADD42-4AB3-4248-FD04-406FB4FB3CF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32702" y="1399839"/>
            <a:ext cx="5291667" cy="4656666"/>
          </a:xfrm>
          <a:prstGeom prst="rect">
            <a:avLst/>
          </a:prstGeom>
        </p:spPr>
      </p:pic>
      <p:grpSp>
        <p:nvGrpSpPr>
          <p:cNvPr id="3" name="Group 3">
            <a:extLst>
              <a:ext uri="{FF2B5EF4-FFF2-40B4-BE49-F238E27FC236}">
                <a16:creationId xmlns:a16="http://schemas.microsoft.com/office/drawing/2014/main" id="{BE25A9E2-7184-FAC0-536E-1EA6B46E5978}"/>
              </a:ext>
            </a:extLst>
          </p:cNvPr>
          <p:cNvGrpSpPr/>
          <p:nvPr/>
        </p:nvGrpSpPr>
        <p:grpSpPr>
          <a:xfrm>
            <a:off x="1319304" y="1108669"/>
            <a:ext cx="5291666" cy="5239005"/>
            <a:chOff x="5323992" y="-126794"/>
            <a:chExt cx="7008866" cy="7111588"/>
          </a:xfrm>
        </p:grpSpPr>
        <p:pic>
          <p:nvPicPr>
            <p:cNvPr id="4" name="Picture 4">
              <a:extLst>
                <a:ext uri="{FF2B5EF4-FFF2-40B4-BE49-F238E27FC236}">
                  <a16:creationId xmlns:a16="http://schemas.microsoft.com/office/drawing/2014/main" id="{7F60C08C-5AD0-4987-8D38-A8CD94EBC97C}"/>
                </a:ext>
              </a:extLst>
            </p:cNvPr>
            <p:cNvPicPr>
              <a:picLocks noChangeAspect="1"/>
            </p:cNvPicPr>
            <p:nvPr/>
          </p:nvPicPr>
          <p:blipFill>
            <a:blip r:embed="rId15"/>
            <a:stretch>
              <a:fillRect/>
            </a:stretch>
          </p:blipFill>
          <p:spPr>
            <a:xfrm>
              <a:off x="5323992" y="-126794"/>
              <a:ext cx="7008866" cy="7111588"/>
            </a:xfrm>
            <a:prstGeom prst="rect">
              <a:avLst/>
            </a:prstGeom>
          </p:spPr>
        </p:pic>
        <p:sp>
          <p:nvSpPr>
            <p:cNvPr id="5" name="TextBox 5">
              <a:extLst>
                <a:ext uri="{FF2B5EF4-FFF2-40B4-BE49-F238E27FC236}">
                  <a16:creationId xmlns:a16="http://schemas.microsoft.com/office/drawing/2014/main" id="{19DB207A-0DCE-0F02-5FD5-2A5690B76726}"/>
                </a:ext>
              </a:extLst>
            </p:cNvPr>
            <p:cNvSpPr txBox="1"/>
            <p:nvPr/>
          </p:nvSpPr>
          <p:spPr>
            <a:xfrm>
              <a:off x="5337232" y="-34769"/>
              <a:ext cx="392624" cy="369332"/>
            </a:xfrm>
            <a:prstGeom prst="rect">
              <a:avLst/>
            </a:prstGeom>
            <a:noFill/>
          </p:spPr>
          <p:txBody>
            <a:bodyPr wrap="square" rtlCol="0">
              <a:spAutoFit/>
            </a:bodyPr>
            <a:lstStyle/>
            <a:p>
              <a:pPr defTabSz="722376">
                <a:spcAft>
                  <a:spcPts val="600"/>
                </a:spcAft>
              </a:pPr>
              <a:r>
                <a:rPr lang="en-US" altLang="zh-CN" sz="1422" b="1" kern="1200">
                  <a:solidFill>
                    <a:schemeClr val="tx1"/>
                  </a:solidFill>
                  <a:latin typeface="+mn-lt"/>
                  <a:ea typeface="+mn-ea"/>
                  <a:cs typeface="+mn-cs"/>
                </a:rPr>
                <a:t>A</a:t>
              </a:r>
              <a:endParaRPr lang="zh-CN" altLang="en-US" sz="1800" b="1"/>
            </a:p>
          </p:txBody>
        </p:sp>
        <p:sp>
          <p:nvSpPr>
            <p:cNvPr id="6" name="TextBox 6">
              <a:extLst>
                <a:ext uri="{FF2B5EF4-FFF2-40B4-BE49-F238E27FC236}">
                  <a16:creationId xmlns:a16="http://schemas.microsoft.com/office/drawing/2014/main" id="{A53B5C44-3D08-25FD-55C0-1D768B760993}"/>
                </a:ext>
              </a:extLst>
            </p:cNvPr>
            <p:cNvSpPr txBox="1"/>
            <p:nvPr/>
          </p:nvSpPr>
          <p:spPr>
            <a:xfrm>
              <a:off x="5323992" y="4441714"/>
              <a:ext cx="392624" cy="369332"/>
            </a:xfrm>
            <a:prstGeom prst="rect">
              <a:avLst/>
            </a:prstGeom>
            <a:noFill/>
          </p:spPr>
          <p:txBody>
            <a:bodyPr wrap="square">
              <a:spAutoFit/>
            </a:bodyPr>
            <a:lstStyle/>
            <a:p>
              <a:pPr defTabSz="722376">
                <a:spcAft>
                  <a:spcPts val="600"/>
                </a:spcAft>
              </a:pPr>
              <a:r>
                <a:rPr lang="en-US" altLang="zh-CN" sz="1422" b="1" kern="1200">
                  <a:solidFill>
                    <a:schemeClr val="tx1"/>
                  </a:solidFill>
                  <a:latin typeface="+mn-lt"/>
                  <a:ea typeface="+mn-ea"/>
                  <a:cs typeface="+mn-cs"/>
                </a:rPr>
                <a:t>B</a:t>
              </a:r>
              <a:endParaRPr lang="zh-CN" altLang="en-US" sz="1800" b="1"/>
            </a:p>
          </p:txBody>
        </p:sp>
      </p:grpSp>
      <p:pic>
        <p:nvPicPr>
          <p:cNvPr id="8" name="Picture 7">
            <a:extLst>
              <a:ext uri="{FF2B5EF4-FFF2-40B4-BE49-F238E27FC236}">
                <a16:creationId xmlns:a16="http://schemas.microsoft.com/office/drawing/2014/main" id="{3D8DEFF8-9E94-C20F-FA41-E757DC0635BD}"/>
              </a:ext>
            </a:extLst>
          </p:cNvPr>
          <p:cNvPicPr>
            <a:picLocks noChangeAspect="1"/>
          </p:cNvPicPr>
          <p:nvPr/>
        </p:nvPicPr>
        <p:blipFill>
          <a:blip r:embed="rId16"/>
          <a:srcRect t="37782" b="24598"/>
          <a:stretch/>
        </p:blipFill>
        <p:spPr>
          <a:xfrm>
            <a:off x="1881463" y="831035"/>
            <a:ext cx="6874508" cy="239573"/>
          </a:xfrm>
          <a:prstGeom prst="rect">
            <a:avLst/>
          </a:prstGeom>
        </p:spPr>
      </p:pic>
      <p:sp>
        <p:nvSpPr>
          <p:cNvPr id="9" name="TextBox 8">
            <a:extLst>
              <a:ext uri="{FF2B5EF4-FFF2-40B4-BE49-F238E27FC236}">
                <a16:creationId xmlns:a16="http://schemas.microsoft.com/office/drawing/2014/main" id="{B5477105-77AC-CBA3-C730-C8E1D946EE28}"/>
              </a:ext>
            </a:extLst>
          </p:cNvPr>
          <p:cNvSpPr txBox="1"/>
          <p:nvPr/>
        </p:nvSpPr>
        <p:spPr>
          <a:xfrm>
            <a:off x="2817272" y="135063"/>
            <a:ext cx="6104514" cy="461665"/>
          </a:xfrm>
          <a:prstGeom prst="rect">
            <a:avLst/>
          </a:prstGeom>
          <a:noFill/>
        </p:spPr>
        <p:txBody>
          <a:bodyPr wrap="square">
            <a:spAutoFit/>
          </a:bodyPr>
          <a:lstStyle/>
          <a:p>
            <a:r>
              <a:rPr lang="en-IE" sz="2400" b="1" dirty="0"/>
              <a:t>Backgrounds</a:t>
            </a:r>
            <a:endParaRPr lang="en-IE" sz="2400" dirty="0"/>
          </a:p>
        </p:txBody>
      </p:sp>
      <p:pic>
        <p:nvPicPr>
          <p:cNvPr id="10" name="Picture 9">
            <a:extLst>
              <a:ext uri="{FF2B5EF4-FFF2-40B4-BE49-F238E27FC236}">
                <a16:creationId xmlns:a16="http://schemas.microsoft.com/office/drawing/2014/main" id="{2F7EFB4B-36A7-3D58-911F-5063CD091700}"/>
              </a:ext>
            </a:extLst>
          </p:cNvPr>
          <p:cNvPicPr>
            <a:picLocks noChangeAspect="1"/>
          </p:cNvPicPr>
          <p:nvPr/>
        </p:nvPicPr>
        <p:blipFill>
          <a:blip r:embed="rId17"/>
          <a:stretch>
            <a:fillRect/>
          </a:stretch>
        </p:blipFill>
        <p:spPr>
          <a:xfrm>
            <a:off x="10571530" y="0"/>
            <a:ext cx="1620470" cy="369925"/>
          </a:xfrm>
          <a:prstGeom prst="rect">
            <a:avLst/>
          </a:prstGeom>
        </p:spPr>
      </p:pic>
    </p:spTree>
    <p:extLst>
      <p:ext uri="{BB962C8B-B14F-4D97-AF65-F5344CB8AC3E}">
        <p14:creationId xmlns:p14="http://schemas.microsoft.com/office/powerpoint/2010/main" val="420747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p:cNvPicPr preferRelativeResize="0"/>
          <p:nvPr/>
        </p:nvPicPr>
        <p:blipFill rotWithShape="1">
          <a:blip r:embed="rId10">
            <a:alphaModFix/>
          </a:blip>
          <a:srcRect/>
          <a:stretch/>
        </p:blipFill>
        <p:spPr>
          <a:xfrm>
            <a:off x="240738" y="5241017"/>
            <a:ext cx="753509" cy="753509"/>
          </a:xfrm>
          <a:prstGeom prst="rect">
            <a:avLst/>
          </a:prstGeom>
          <a:noFill/>
          <a:ln>
            <a:noFill/>
          </a:ln>
        </p:spPr>
      </p:pic>
      <p:pic>
        <p:nvPicPr>
          <p:cNvPr id="3" name="Picture 2">
            <a:extLst>
              <a:ext uri="{FF2B5EF4-FFF2-40B4-BE49-F238E27FC236}">
                <a16:creationId xmlns:a16="http://schemas.microsoft.com/office/drawing/2014/main" id="{C98D5052-31D2-697B-0B0E-0CDC6662CE5E}"/>
              </a:ext>
            </a:extLst>
          </p:cNvPr>
          <p:cNvPicPr>
            <a:picLocks noChangeAspect="1"/>
          </p:cNvPicPr>
          <p:nvPr/>
        </p:nvPicPr>
        <p:blipFill>
          <a:blip r:embed="rId11"/>
          <a:stretch>
            <a:fillRect/>
          </a:stretch>
        </p:blipFill>
        <p:spPr>
          <a:xfrm>
            <a:off x="2158812" y="905075"/>
            <a:ext cx="7603324" cy="4498278"/>
          </a:xfrm>
          <a:prstGeom prst="rect">
            <a:avLst/>
          </a:prstGeom>
        </p:spPr>
      </p:pic>
      <p:sp>
        <p:nvSpPr>
          <p:cNvPr id="7" name="TextBox 6">
            <a:extLst>
              <a:ext uri="{FF2B5EF4-FFF2-40B4-BE49-F238E27FC236}">
                <a16:creationId xmlns:a16="http://schemas.microsoft.com/office/drawing/2014/main" id="{2B72FD8E-CE2A-F95D-560B-C46DF95C9E64}"/>
              </a:ext>
            </a:extLst>
          </p:cNvPr>
          <p:cNvSpPr txBox="1"/>
          <p:nvPr/>
        </p:nvSpPr>
        <p:spPr>
          <a:xfrm>
            <a:off x="2158812" y="356949"/>
            <a:ext cx="7685036" cy="461665"/>
          </a:xfrm>
          <a:prstGeom prst="rect">
            <a:avLst/>
          </a:prstGeom>
          <a:noFill/>
        </p:spPr>
        <p:txBody>
          <a:bodyPr wrap="square">
            <a:spAutoFit/>
          </a:bodyPr>
          <a:lstStyle/>
          <a:p>
            <a:r>
              <a:rPr lang="en-IE" sz="2400" b="1" dirty="0"/>
              <a:t>Credit Bearing Module Details (20/30 credit)</a:t>
            </a:r>
          </a:p>
        </p:txBody>
      </p:sp>
      <p:pic>
        <p:nvPicPr>
          <p:cNvPr id="13" name="Picture 12">
            <a:extLst>
              <a:ext uri="{FF2B5EF4-FFF2-40B4-BE49-F238E27FC236}">
                <a16:creationId xmlns:a16="http://schemas.microsoft.com/office/drawing/2014/main" id="{62BEA1A5-313D-2646-1C12-D7AD11E34FFF}"/>
              </a:ext>
            </a:extLst>
          </p:cNvPr>
          <p:cNvPicPr>
            <a:picLocks noChangeAspect="1"/>
          </p:cNvPicPr>
          <p:nvPr/>
        </p:nvPicPr>
        <p:blipFill>
          <a:blip r:embed="rId12"/>
          <a:stretch>
            <a:fillRect/>
          </a:stretch>
        </p:blipFill>
        <p:spPr>
          <a:xfrm>
            <a:off x="2184602" y="5616952"/>
            <a:ext cx="8151725" cy="755148"/>
          </a:xfrm>
          <a:prstGeom prst="rect">
            <a:avLst/>
          </a:prstGeom>
        </p:spPr>
      </p:pic>
      <p:pic>
        <p:nvPicPr>
          <p:cNvPr id="14" name="Picture 13">
            <a:extLst>
              <a:ext uri="{FF2B5EF4-FFF2-40B4-BE49-F238E27FC236}">
                <a16:creationId xmlns:a16="http://schemas.microsoft.com/office/drawing/2014/main" id="{DE6F84B6-4A39-6EBC-5EF3-2C943717E72A}"/>
              </a:ext>
            </a:extLst>
          </p:cNvPr>
          <p:cNvPicPr>
            <a:picLocks noChangeAspect="1"/>
          </p:cNvPicPr>
          <p:nvPr/>
        </p:nvPicPr>
        <p:blipFill>
          <a:blip r:embed="rId13"/>
          <a:stretch>
            <a:fillRect/>
          </a:stretch>
        </p:blipFill>
        <p:spPr>
          <a:xfrm>
            <a:off x="10571530" y="0"/>
            <a:ext cx="1620470" cy="369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F149062A-5834-BFDC-D50B-8D2C4E49C685}"/>
            </a:ext>
          </a:extLst>
        </p:cNvPr>
        <p:cNvGrpSpPr/>
        <p:nvPr/>
      </p:nvGrpSpPr>
      <p:grpSpPr>
        <a:xfrm>
          <a:off x="0" y="0"/>
          <a:ext cx="0" cy="0"/>
          <a:chOff x="0" y="0"/>
          <a:chExt cx="0" cy="0"/>
        </a:xfrm>
      </p:grpSpPr>
      <p:sp>
        <p:nvSpPr>
          <p:cNvPr id="200" name="Google Shape;200;p3">
            <a:extLst>
              <a:ext uri="{FF2B5EF4-FFF2-40B4-BE49-F238E27FC236}">
                <a16:creationId xmlns:a16="http://schemas.microsoft.com/office/drawing/2014/main" id="{7DED01A6-38F0-44AF-83D3-2A8C37F85C4F}"/>
              </a:ext>
            </a:extLst>
          </p:cNvPr>
          <p:cNvSpPr/>
          <p:nvPr/>
        </p:nvSpPr>
        <p:spPr>
          <a:xfrm>
            <a:off x="869552" y="940096"/>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01" name="Google Shape;201;p3">
            <a:extLst>
              <a:ext uri="{FF2B5EF4-FFF2-40B4-BE49-F238E27FC236}">
                <a16:creationId xmlns:a16="http://schemas.microsoft.com/office/drawing/2014/main" id="{B1BC4424-5BC9-0371-7B38-C2563FB398FF}"/>
              </a:ext>
            </a:extLst>
          </p:cNvPr>
          <p:cNvSpPr/>
          <p:nvPr/>
        </p:nvSpPr>
        <p:spPr>
          <a:xfrm rot="10800000">
            <a:off x="-31496" y="-9944139"/>
            <a:ext cx="1315048"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202" name="Google Shape;202;p3" descr="Hamburger Menu Icon with solid fill">
            <a:extLst>
              <a:ext uri="{FF2B5EF4-FFF2-40B4-BE49-F238E27FC236}">
                <a16:creationId xmlns:a16="http://schemas.microsoft.com/office/drawing/2014/main" id="{7EDEF800-6EA0-D758-6228-B6BE17E23EF1}"/>
              </a:ext>
            </a:extLst>
          </p:cNvPr>
          <p:cNvPicPr preferRelativeResize="0"/>
          <p:nvPr/>
        </p:nvPicPr>
        <p:blipFill rotWithShape="1">
          <a:blip r:embed="rId3">
            <a:alphaModFix/>
          </a:blip>
          <a:srcRect/>
          <a:stretch/>
        </p:blipFill>
        <p:spPr>
          <a:xfrm>
            <a:off x="307282" y="6111059"/>
            <a:ext cx="644604" cy="644604"/>
          </a:xfrm>
          <a:prstGeom prst="rect">
            <a:avLst/>
          </a:prstGeom>
          <a:noFill/>
          <a:ln>
            <a:noFill/>
          </a:ln>
        </p:spPr>
      </p:pic>
      <p:pic>
        <p:nvPicPr>
          <p:cNvPr id="203" name="Google Shape;203;p3" descr="Group brainstorm with solid fill">
            <a:extLst>
              <a:ext uri="{FF2B5EF4-FFF2-40B4-BE49-F238E27FC236}">
                <a16:creationId xmlns:a16="http://schemas.microsoft.com/office/drawing/2014/main" id="{7F9AD862-FBA7-4E07-EE17-C3A54856D2C4}"/>
              </a:ext>
            </a:extLst>
          </p:cNvPr>
          <p:cNvPicPr preferRelativeResize="0"/>
          <p:nvPr/>
        </p:nvPicPr>
        <p:blipFill rotWithShape="1">
          <a:blip r:embed="rId4">
            <a:alphaModFix/>
          </a:blip>
          <a:srcRect/>
          <a:stretch/>
        </p:blipFill>
        <p:spPr>
          <a:xfrm>
            <a:off x="235783" y="77075"/>
            <a:ext cx="828000" cy="828000"/>
          </a:xfrm>
          <a:prstGeom prst="rect">
            <a:avLst/>
          </a:prstGeom>
          <a:noFill/>
          <a:ln>
            <a:noFill/>
          </a:ln>
        </p:spPr>
      </p:pic>
      <p:pic>
        <p:nvPicPr>
          <p:cNvPr id="204" name="Google Shape;204;p3" descr="Open book outline">
            <a:extLst>
              <a:ext uri="{FF2B5EF4-FFF2-40B4-BE49-F238E27FC236}">
                <a16:creationId xmlns:a16="http://schemas.microsoft.com/office/drawing/2014/main" id="{B1F02531-CD2B-FEF0-9DAD-8FB5241C6A55}"/>
              </a:ext>
            </a:extLst>
          </p:cNvPr>
          <p:cNvPicPr preferRelativeResize="0"/>
          <p:nvPr/>
        </p:nvPicPr>
        <p:blipFill rotWithShape="1">
          <a:blip r:embed="rId5">
            <a:alphaModFix/>
          </a:blip>
          <a:srcRect/>
          <a:stretch/>
        </p:blipFill>
        <p:spPr>
          <a:xfrm>
            <a:off x="913479" y="1021606"/>
            <a:ext cx="741323" cy="741323"/>
          </a:xfrm>
          <a:prstGeom prst="rect">
            <a:avLst/>
          </a:prstGeom>
          <a:noFill/>
          <a:ln>
            <a:noFill/>
          </a:ln>
        </p:spPr>
      </p:pic>
      <p:pic>
        <p:nvPicPr>
          <p:cNvPr id="205" name="Google Shape;205;p3" descr="Bullseye with solid fill">
            <a:extLst>
              <a:ext uri="{FF2B5EF4-FFF2-40B4-BE49-F238E27FC236}">
                <a16:creationId xmlns:a16="http://schemas.microsoft.com/office/drawing/2014/main" id="{1DD34627-6917-653B-B09B-E700B1B26358}"/>
              </a:ext>
            </a:extLst>
          </p:cNvPr>
          <p:cNvPicPr preferRelativeResize="0"/>
          <p:nvPr/>
        </p:nvPicPr>
        <p:blipFill rotWithShape="1">
          <a:blip r:embed="rId6">
            <a:alphaModFix/>
          </a:blip>
          <a:srcRect/>
          <a:stretch/>
        </p:blipFill>
        <p:spPr>
          <a:xfrm>
            <a:off x="276026" y="1879460"/>
            <a:ext cx="747513" cy="747513"/>
          </a:xfrm>
          <a:prstGeom prst="rect">
            <a:avLst/>
          </a:prstGeom>
          <a:noFill/>
          <a:ln>
            <a:noFill/>
          </a:ln>
        </p:spPr>
      </p:pic>
      <p:pic>
        <p:nvPicPr>
          <p:cNvPr id="206" name="Google Shape;206;p3" descr="Lights On with solid fill">
            <a:extLst>
              <a:ext uri="{FF2B5EF4-FFF2-40B4-BE49-F238E27FC236}">
                <a16:creationId xmlns:a16="http://schemas.microsoft.com/office/drawing/2014/main" id="{26282684-0A42-3D04-FC55-EEECB6AA3500}"/>
              </a:ext>
            </a:extLst>
          </p:cNvPr>
          <p:cNvPicPr preferRelativeResize="0"/>
          <p:nvPr/>
        </p:nvPicPr>
        <p:blipFill rotWithShape="1">
          <a:blip r:embed="rId7">
            <a:alphaModFix/>
          </a:blip>
          <a:srcRect/>
          <a:stretch/>
        </p:blipFill>
        <p:spPr>
          <a:xfrm>
            <a:off x="266908" y="2743504"/>
            <a:ext cx="725352" cy="725352"/>
          </a:xfrm>
          <a:prstGeom prst="rect">
            <a:avLst/>
          </a:prstGeom>
          <a:noFill/>
          <a:ln>
            <a:noFill/>
          </a:ln>
        </p:spPr>
      </p:pic>
      <p:pic>
        <p:nvPicPr>
          <p:cNvPr id="207" name="Google Shape;207;p3" descr="Contract with solid fill">
            <a:extLst>
              <a:ext uri="{FF2B5EF4-FFF2-40B4-BE49-F238E27FC236}">
                <a16:creationId xmlns:a16="http://schemas.microsoft.com/office/drawing/2014/main" id="{0B9AA40B-737A-9744-D355-8FF5546AC8F9}"/>
              </a:ext>
            </a:extLst>
          </p:cNvPr>
          <p:cNvPicPr preferRelativeResize="0"/>
          <p:nvPr/>
        </p:nvPicPr>
        <p:blipFill rotWithShape="1">
          <a:blip r:embed="rId8">
            <a:alphaModFix/>
          </a:blip>
          <a:srcRect/>
          <a:stretch/>
        </p:blipFill>
        <p:spPr>
          <a:xfrm>
            <a:off x="290803" y="3585387"/>
            <a:ext cx="690957" cy="690957"/>
          </a:xfrm>
          <a:prstGeom prst="rect">
            <a:avLst/>
          </a:prstGeom>
          <a:noFill/>
          <a:ln>
            <a:noFill/>
          </a:ln>
        </p:spPr>
      </p:pic>
      <p:pic>
        <p:nvPicPr>
          <p:cNvPr id="208" name="Google Shape;208;p3" descr="Court with solid fill">
            <a:extLst>
              <a:ext uri="{FF2B5EF4-FFF2-40B4-BE49-F238E27FC236}">
                <a16:creationId xmlns:a16="http://schemas.microsoft.com/office/drawing/2014/main" id="{53F94F35-781E-A89B-8055-FA97FC3971AF}"/>
              </a:ext>
            </a:extLst>
          </p:cNvPr>
          <p:cNvPicPr preferRelativeResize="0"/>
          <p:nvPr/>
        </p:nvPicPr>
        <p:blipFill rotWithShape="1">
          <a:blip r:embed="rId9">
            <a:alphaModFix/>
          </a:blip>
          <a:srcRect/>
          <a:stretch/>
        </p:blipFill>
        <p:spPr>
          <a:xfrm>
            <a:off x="263549" y="4392875"/>
            <a:ext cx="731611" cy="731611"/>
          </a:xfrm>
          <a:prstGeom prst="rect">
            <a:avLst/>
          </a:prstGeom>
          <a:noFill/>
          <a:ln>
            <a:noFill/>
          </a:ln>
        </p:spPr>
      </p:pic>
      <p:pic>
        <p:nvPicPr>
          <p:cNvPr id="209" name="Google Shape;209;p3" descr="Presentation with bar chart with solid fill">
            <a:extLst>
              <a:ext uri="{FF2B5EF4-FFF2-40B4-BE49-F238E27FC236}">
                <a16:creationId xmlns:a16="http://schemas.microsoft.com/office/drawing/2014/main" id="{01D4AD01-B956-7A00-134C-8733F0E6BD65}"/>
              </a:ext>
            </a:extLst>
          </p:cNvPr>
          <p:cNvPicPr preferRelativeResize="0"/>
          <p:nvPr/>
        </p:nvPicPr>
        <p:blipFill rotWithShape="1">
          <a:blip r:embed="rId10">
            <a:alphaModFix/>
          </a:blip>
          <a:srcRect/>
          <a:stretch/>
        </p:blipFill>
        <p:spPr>
          <a:xfrm>
            <a:off x="240738" y="5241017"/>
            <a:ext cx="753509" cy="753509"/>
          </a:xfrm>
          <a:prstGeom prst="rect">
            <a:avLst/>
          </a:prstGeom>
          <a:noFill/>
          <a:ln>
            <a:noFill/>
          </a:ln>
        </p:spPr>
      </p:pic>
      <p:sp>
        <p:nvSpPr>
          <p:cNvPr id="3" name="TextBox 2">
            <a:extLst>
              <a:ext uri="{FF2B5EF4-FFF2-40B4-BE49-F238E27FC236}">
                <a16:creationId xmlns:a16="http://schemas.microsoft.com/office/drawing/2014/main" id="{B70BD124-FF5B-7D50-6080-9005B9F77BBD}"/>
              </a:ext>
            </a:extLst>
          </p:cNvPr>
          <p:cNvSpPr txBox="1"/>
          <p:nvPr/>
        </p:nvSpPr>
        <p:spPr>
          <a:xfrm>
            <a:off x="2403493" y="443410"/>
            <a:ext cx="6114730" cy="461665"/>
          </a:xfrm>
          <a:prstGeom prst="rect">
            <a:avLst/>
          </a:prstGeom>
          <a:noFill/>
        </p:spPr>
        <p:txBody>
          <a:bodyPr wrap="square">
            <a:spAutoFit/>
          </a:bodyPr>
          <a:lstStyle/>
          <a:p>
            <a:r>
              <a:rPr lang="en-IE" sz="2400" b="1" dirty="0"/>
              <a:t>Compulsory training completed</a:t>
            </a:r>
          </a:p>
        </p:txBody>
      </p:sp>
      <p:pic>
        <p:nvPicPr>
          <p:cNvPr id="5" name="Picture 4">
            <a:extLst>
              <a:ext uri="{FF2B5EF4-FFF2-40B4-BE49-F238E27FC236}">
                <a16:creationId xmlns:a16="http://schemas.microsoft.com/office/drawing/2014/main" id="{818F1D71-09E5-AA1E-0557-D3595717B1B9}"/>
              </a:ext>
            </a:extLst>
          </p:cNvPr>
          <p:cNvPicPr>
            <a:picLocks noChangeAspect="1"/>
          </p:cNvPicPr>
          <p:nvPr/>
        </p:nvPicPr>
        <p:blipFill>
          <a:blip r:embed="rId11"/>
          <a:stretch>
            <a:fillRect/>
          </a:stretch>
        </p:blipFill>
        <p:spPr>
          <a:xfrm>
            <a:off x="1924588" y="1473146"/>
            <a:ext cx="4261749" cy="5109002"/>
          </a:xfrm>
          <a:prstGeom prst="rect">
            <a:avLst/>
          </a:prstGeom>
        </p:spPr>
      </p:pic>
      <p:pic>
        <p:nvPicPr>
          <p:cNvPr id="7" name="Picture 6">
            <a:extLst>
              <a:ext uri="{FF2B5EF4-FFF2-40B4-BE49-F238E27FC236}">
                <a16:creationId xmlns:a16="http://schemas.microsoft.com/office/drawing/2014/main" id="{77DEA41A-C0E2-CD8F-D48E-A53B4C4D8058}"/>
              </a:ext>
            </a:extLst>
          </p:cNvPr>
          <p:cNvPicPr>
            <a:picLocks noChangeAspect="1"/>
          </p:cNvPicPr>
          <p:nvPr/>
        </p:nvPicPr>
        <p:blipFill>
          <a:blip r:embed="rId12"/>
          <a:stretch>
            <a:fillRect/>
          </a:stretch>
        </p:blipFill>
        <p:spPr>
          <a:xfrm>
            <a:off x="6413373" y="3190183"/>
            <a:ext cx="4712179" cy="3667817"/>
          </a:xfrm>
          <a:prstGeom prst="rect">
            <a:avLst/>
          </a:prstGeom>
        </p:spPr>
      </p:pic>
      <p:pic>
        <p:nvPicPr>
          <p:cNvPr id="9" name="Picture 8">
            <a:extLst>
              <a:ext uri="{FF2B5EF4-FFF2-40B4-BE49-F238E27FC236}">
                <a16:creationId xmlns:a16="http://schemas.microsoft.com/office/drawing/2014/main" id="{8D0A4852-76FD-5F2B-678B-C91CBFBF734F}"/>
              </a:ext>
            </a:extLst>
          </p:cNvPr>
          <p:cNvPicPr>
            <a:picLocks noChangeAspect="1"/>
          </p:cNvPicPr>
          <p:nvPr/>
        </p:nvPicPr>
        <p:blipFill>
          <a:blip r:embed="rId13"/>
          <a:stretch>
            <a:fillRect/>
          </a:stretch>
        </p:blipFill>
        <p:spPr>
          <a:xfrm>
            <a:off x="6186337" y="905075"/>
            <a:ext cx="5919109" cy="2058988"/>
          </a:xfrm>
          <a:prstGeom prst="rect">
            <a:avLst/>
          </a:prstGeom>
        </p:spPr>
      </p:pic>
      <p:pic>
        <p:nvPicPr>
          <p:cNvPr id="10" name="Picture 9">
            <a:extLst>
              <a:ext uri="{FF2B5EF4-FFF2-40B4-BE49-F238E27FC236}">
                <a16:creationId xmlns:a16="http://schemas.microsoft.com/office/drawing/2014/main" id="{CF9A50EF-7FB1-9FF3-989E-3C7489C11EFF}"/>
              </a:ext>
            </a:extLst>
          </p:cNvPr>
          <p:cNvPicPr>
            <a:picLocks noChangeAspect="1"/>
          </p:cNvPicPr>
          <p:nvPr/>
        </p:nvPicPr>
        <p:blipFill>
          <a:blip r:embed="rId14"/>
          <a:stretch>
            <a:fillRect/>
          </a:stretch>
        </p:blipFill>
        <p:spPr>
          <a:xfrm>
            <a:off x="10571530" y="0"/>
            <a:ext cx="1620470" cy="369925"/>
          </a:xfrm>
          <a:prstGeom prst="rect">
            <a:avLst/>
          </a:prstGeom>
        </p:spPr>
      </p:pic>
    </p:spTree>
    <p:extLst>
      <p:ext uri="{BB962C8B-B14F-4D97-AF65-F5344CB8AC3E}">
        <p14:creationId xmlns:p14="http://schemas.microsoft.com/office/powerpoint/2010/main" val="3908221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7"/>
          <p:cNvSpPr/>
          <p:nvPr/>
        </p:nvSpPr>
        <p:spPr>
          <a:xfrm>
            <a:off x="862017" y="1835712"/>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95" name="Google Shape;295;p7"/>
          <p:cNvSpPr/>
          <p:nvPr/>
        </p:nvSpPr>
        <p:spPr>
          <a:xfrm rot="10800000">
            <a:off x="-9380" y="-9050945"/>
            <a:ext cx="1285397" cy="22596470"/>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96" name="Google Shape;296;p7" descr="Hamburger Menu Icon with solid fill"/>
          <p:cNvPicPr preferRelativeResize="0"/>
          <p:nvPr/>
        </p:nvPicPr>
        <p:blipFill rotWithShape="1">
          <a:blip r:embed="rId3">
            <a:alphaModFix/>
          </a:blip>
          <a:srcRect/>
          <a:stretch/>
        </p:blipFill>
        <p:spPr>
          <a:xfrm>
            <a:off x="331348" y="6090316"/>
            <a:ext cx="644604" cy="644604"/>
          </a:xfrm>
          <a:prstGeom prst="rect">
            <a:avLst/>
          </a:prstGeom>
          <a:noFill/>
          <a:ln>
            <a:noFill/>
          </a:ln>
        </p:spPr>
      </p:pic>
      <p:pic>
        <p:nvPicPr>
          <p:cNvPr id="298" name="Google Shape;298;p7" descr="Group brainstorm with solid fill"/>
          <p:cNvPicPr preferRelativeResize="0"/>
          <p:nvPr/>
        </p:nvPicPr>
        <p:blipFill rotWithShape="1">
          <a:blip r:embed="rId4">
            <a:alphaModFix/>
          </a:blip>
          <a:srcRect/>
          <a:stretch/>
        </p:blipFill>
        <p:spPr>
          <a:xfrm>
            <a:off x="222282" y="77075"/>
            <a:ext cx="828000" cy="828000"/>
          </a:xfrm>
          <a:prstGeom prst="rect">
            <a:avLst/>
          </a:prstGeom>
          <a:noFill/>
          <a:ln>
            <a:noFill/>
          </a:ln>
        </p:spPr>
      </p:pic>
      <p:pic>
        <p:nvPicPr>
          <p:cNvPr id="299" name="Google Shape;299;p7" descr="Open book outline"/>
          <p:cNvPicPr preferRelativeResize="0"/>
          <p:nvPr/>
        </p:nvPicPr>
        <p:blipFill rotWithShape="1">
          <a:blip r:embed="rId5">
            <a:alphaModFix/>
          </a:blip>
          <a:srcRect/>
          <a:stretch/>
        </p:blipFill>
        <p:spPr>
          <a:xfrm>
            <a:off x="259612" y="1018643"/>
            <a:ext cx="741323" cy="741323"/>
          </a:xfrm>
          <a:prstGeom prst="rect">
            <a:avLst/>
          </a:prstGeom>
          <a:noFill/>
          <a:ln>
            <a:noFill/>
          </a:ln>
        </p:spPr>
      </p:pic>
      <p:pic>
        <p:nvPicPr>
          <p:cNvPr id="300" name="Google Shape;300;p7" descr="Bullseye with solid fill"/>
          <p:cNvPicPr preferRelativeResize="0"/>
          <p:nvPr/>
        </p:nvPicPr>
        <p:blipFill rotWithShape="1">
          <a:blip r:embed="rId6">
            <a:alphaModFix/>
          </a:blip>
          <a:srcRect/>
          <a:stretch/>
        </p:blipFill>
        <p:spPr>
          <a:xfrm>
            <a:off x="906743" y="1873534"/>
            <a:ext cx="747513" cy="747513"/>
          </a:xfrm>
          <a:prstGeom prst="rect">
            <a:avLst/>
          </a:prstGeom>
          <a:noFill/>
          <a:ln>
            <a:noFill/>
          </a:ln>
        </p:spPr>
      </p:pic>
      <p:pic>
        <p:nvPicPr>
          <p:cNvPr id="301" name="Google Shape;301;p7" descr="Lights On with solid fill"/>
          <p:cNvPicPr preferRelativeResize="0"/>
          <p:nvPr/>
        </p:nvPicPr>
        <p:blipFill rotWithShape="1">
          <a:blip r:embed="rId7">
            <a:alphaModFix/>
          </a:blip>
          <a:srcRect/>
          <a:stretch/>
        </p:blipFill>
        <p:spPr>
          <a:xfrm>
            <a:off x="267597" y="2734615"/>
            <a:ext cx="725352" cy="725352"/>
          </a:xfrm>
          <a:prstGeom prst="rect">
            <a:avLst/>
          </a:prstGeom>
          <a:noFill/>
          <a:ln>
            <a:noFill/>
          </a:ln>
        </p:spPr>
      </p:pic>
      <p:pic>
        <p:nvPicPr>
          <p:cNvPr id="302" name="Google Shape;302;p7" descr="Contract with solid fill"/>
          <p:cNvPicPr preferRelativeResize="0"/>
          <p:nvPr/>
        </p:nvPicPr>
        <p:blipFill rotWithShape="1">
          <a:blip r:embed="rId8">
            <a:alphaModFix/>
          </a:blip>
          <a:srcRect/>
          <a:stretch/>
        </p:blipFill>
        <p:spPr>
          <a:xfrm>
            <a:off x="309978" y="3573535"/>
            <a:ext cx="690957" cy="690957"/>
          </a:xfrm>
          <a:prstGeom prst="rect">
            <a:avLst/>
          </a:prstGeom>
          <a:noFill/>
          <a:ln>
            <a:noFill/>
          </a:ln>
        </p:spPr>
      </p:pic>
      <p:pic>
        <p:nvPicPr>
          <p:cNvPr id="303" name="Google Shape;303;p7" descr="Court with solid fill"/>
          <p:cNvPicPr preferRelativeResize="0"/>
          <p:nvPr/>
        </p:nvPicPr>
        <p:blipFill rotWithShape="1">
          <a:blip r:embed="rId9">
            <a:alphaModFix/>
          </a:blip>
          <a:srcRect/>
          <a:stretch/>
        </p:blipFill>
        <p:spPr>
          <a:xfrm>
            <a:off x="261338" y="4378060"/>
            <a:ext cx="731611" cy="731611"/>
          </a:xfrm>
          <a:prstGeom prst="rect">
            <a:avLst/>
          </a:prstGeom>
          <a:noFill/>
          <a:ln>
            <a:noFill/>
          </a:ln>
        </p:spPr>
      </p:pic>
      <p:pic>
        <p:nvPicPr>
          <p:cNvPr id="304" name="Google Shape;304;p7" descr="Presentation with bar chart with solid fill"/>
          <p:cNvPicPr preferRelativeResize="0"/>
          <p:nvPr/>
        </p:nvPicPr>
        <p:blipFill rotWithShape="1">
          <a:blip r:embed="rId10">
            <a:alphaModFix/>
          </a:blip>
          <a:srcRect/>
          <a:stretch/>
        </p:blipFill>
        <p:spPr>
          <a:xfrm>
            <a:off x="267597" y="5223239"/>
            <a:ext cx="753509" cy="753509"/>
          </a:xfrm>
          <a:prstGeom prst="rect">
            <a:avLst/>
          </a:prstGeom>
          <a:noFill/>
          <a:ln>
            <a:noFill/>
          </a:ln>
        </p:spPr>
      </p:pic>
      <p:sp>
        <p:nvSpPr>
          <p:cNvPr id="2" name="Title 1">
            <a:extLst>
              <a:ext uri="{FF2B5EF4-FFF2-40B4-BE49-F238E27FC236}">
                <a16:creationId xmlns:a16="http://schemas.microsoft.com/office/drawing/2014/main" id="{71403DF7-2E21-B8A4-FC3C-B4E793AE0349}"/>
              </a:ext>
            </a:extLst>
          </p:cNvPr>
          <p:cNvSpPr txBox="1">
            <a:spLocks/>
          </p:cNvSpPr>
          <p:nvPr/>
        </p:nvSpPr>
        <p:spPr>
          <a:xfrm>
            <a:off x="1493811" y="176620"/>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a:solidFill>
                  <a:prstClr val="black"/>
                </a:solidFill>
                <a:latin typeface="Aptos Display" panose="02110004020202020204"/>
                <a:ea typeface="+mn-ea"/>
                <a:cs typeface="+mn-cs"/>
              </a:rPr>
              <a:t>Gap</a:t>
            </a:r>
            <a:endParaRPr kumimoji="0" lang="en-US" sz="4400" b="0" i="0" u="none" strike="noStrike" kern="1200" cap="none" spc="0" normalizeH="0" baseline="0" noProof="0" dirty="0">
              <a:ln>
                <a:noFill/>
              </a:ln>
              <a:solidFill>
                <a:sysClr val="windowText" lastClr="000000"/>
              </a:solidFill>
              <a:effectLst/>
              <a:uLnTx/>
              <a:uFillTx/>
              <a:latin typeface="Aptos Display" panose="02110004020202020204"/>
              <a:ea typeface="+mj-ea"/>
              <a:cs typeface="+mj-cs"/>
            </a:endParaRPr>
          </a:p>
        </p:txBody>
      </p:sp>
      <p:sp>
        <p:nvSpPr>
          <p:cNvPr id="4" name="Content Placeholder 2">
            <a:extLst>
              <a:ext uri="{FF2B5EF4-FFF2-40B4-BE49-F238E27FC236}">
                <a16:creationId xmlns:a16="http://schemas.microsoft.com/office/drawing/2014/main" id="{C5CF60F2-DE35-4910-6AB2-2033DE418211}"/>
              </a:ext>
            </a:extLst>
          </p:cNvPr>
          <p:cNvSpPr>
            <a:spLocks/>
          </p:cNvSpPr>
          <p:nvPr/>
        </p:nvSpPr>
        <p:spPr>
          <a:xfrm>
            <a:off x="1923398" y="1243214"/>
            <a:ext cx="6206995" cy="1158110"/>
          </a:xfrm>
          <a:prstGeom prst="rect">
            <a:avLst/>
          </a:prstGeom>
        </p:spPr>
        <p:txBody>
          <a:bodyPr/>
          <a:lstStyle/>
          <a:p>
            <a:pPr marL="504063" indent="-504063" defTabSz="896112">
              <a:spcAft>
                <a:spcPts val="600"/>
              </a:spcAft>
              <a:buClrTx/>
              <a:buFont typeface="+mj-lt"/>
              <a:buAutoNum type="arabicPeriod"/>
            </a:pPr>
            <a:r>
              <a:rPr lang="en-IE" sz="2000" kern="1200" dirty="0">
                <a:solidFill>
                  <a:prstClr val="black"/>
                </a:solidFill>
                <a:latin typeface="Arial" panose="020B0604020202020204" pitchFamily="34" charset="0"/>
                <a:ea typeface="+mn-ea"/>
                <a:cs typeface="Arial" panose="020B0604020202020204" pitchFamily="34" charset="0"/>
              </a:rPr>
              <a:t>SSM </a:t>
            </a:r>
            <a:r>
              <a:rPr lang="en-US" altLang="zh-CN" sz="2000" kern="1200" dirty="0">
                <a:solidFill>
                  <a:prstClr val="black"/>
                </a:solidFill>
                <a:latin typeface="Arial" panose="020B0604020202020204" pitchFamily="34" charset="0"/>
                <a:ea typeface="等线" panose="02010600030101010101" pitchFamily="2" charset="-122"/>
                <a:cs typeface="Arial" panose="020B0604020202020204" pitchFamily="34" charset="0"/>
              </a:rPr>
              <a:t>can’t distinguish three </a:t>
            </a:r>
            <a:r>
              <a:rPr lang="en-IE" altLang="zh-CN" sz="2000" kern="1200" dirty="0">
                <a:solidFill>
                  <a:prstClr val="black"/>
                </a:solidFill>
                <a:latin typeface="Arial" panose="020B0604020202020204" pitchFamily="34" charset="0"/>
                <a:ea typeface="等线" panose="02010600030101010101" pitchFamily="2" charset="-122"/>
                <a:cs typeface="Arial" panose="020B0604020202020204" pitchFamily="34" charset="0"/>
              </a:rPr>
              <a:t>decision process</a:t>
            </a:r>
          </a:p>
          <a:p>
            <a:pPr marL="504063" indent="-504063" defTabSz="896112">
              <a:spcAft>
                <a:spcPts val="600"/>
              </a:spcAft>
              <a:buClrTx/>
              <a:buFont typeface="+mj-lt"/>
              <a:buAutoNum type="arabicPeriod"/>
            </a:pPr>
            <a:r>
              <a:rPr lang="en-US" altLang="zh-CN" sz="2000" kern="1200" dirty="0">
                <a:solidFill>
                  <a:prstClr val="black"/>
                </a:solidFill>
                <a:latin typeface="Arial" panose="020B0604020202020204" pitchFamily="34" charset="0"/>
                <a:ea typeface="等线" panose="02010600030101010101" pitchFamily="2" charset="-122"/>
                <a:cs typeface="Arial" panose="020B0604020202020204" pitchFamily="34" charset="0"/>
              </a:rPr>
              <a:t>Motor process is simplified as delay</a:t>
            </a:r>
          </a:p>
          <a:p>
            <a:pPr marL="504063" indent="-504063" defTabSz="896112">
              <a:spcAft>
                <a:spcPts val="600"/>
              </a:spcAft>
              <a:buClrTx/>
              <a:buFont typeface="+mj-lt"/>
              <a:buAutoNum type="arabicPeriod"/>
            </a:pPr>
            <a:r>
              <a:rPr lang="en-US" altLang="zh-CN" sz="2000" kern="1200" dirty="0">
                <a:solidFill>
                  <a:prstClr val="black"/>
                </a:solidFill>
                <a:latin typeface="Arial" panose="020B0604020202020204" pitchFamily="34" charset="0"/>
                <a:ea typeface="等线" panose="02010600030101010101" pitchFamily="2" charset="-122"/>
                <a:cs typeface="Arial" panose="020B0604020202020204" pitchFamily="34" charset="0"/>
              </a:rPr>
              <a:t>Explain motor control better</a:t>
            </a:r>
          </a:p>
          <a:p>
            <a:pPr>
              <a:spcAft>
                <a:spcPts val="600"/>
              </a:spcAft>
              <a:buClrTx/>
              <a:buFontTx/>
              <a:buNone/>
            </a:pPr>
            <a:endParaRPr lang="en-US" altLang="zh-CN" sz="1800" kern="1200" dirty="0">
              <a:solidFill>
                <a:prstClr val="black"/>
              </a:solidFill>
              <a:latin typeface="Aptos" panose="02110004020202020204"/>
              <a:ea typeface="等线" panose="02010600030101010101" pitchFamily="2" charset="-122"/>
              <a:cs typeface="+mn-cs"/>
            </a:endParaRPr>
          </a:p>
        </p:txBody>
      </p:sp>
      <p:sp>
        <p:nvSpPr>
          <p:cNvPr id="5" name="TextBox 4">
            <a:extLst>
              <a:ext uri="{FF2B5EF4-FFF2-40B4-BE49-F238E27FC236}">
                <a16:creationId xmlns:a16="http://schemas.microsoft.com/office/drawing/2014/main" id="{97D0ADD0-BE61-49BD-96CC-7EE1C428EBED}"/>
              </a:ext>
            </a:extLst>
          </p:cNvPr>
          <p:cNvSpPr txBox="1"/>
          <p:nvPr/>
        </p:nvSpPr>
        <p:spPr>
          <a:xfrm>
            <a:off x="1785800" y="3585387"/>
            <a:ext cx="6018607" cy="753076"/>
          </a:xfrm>
          <a:prstGeom prst="rect">
            <a:avLst/>
          </a:prstGeom>
          <a:noFill/>
        </p:spPr>
        <p:txBody>
          <a:bodyPr wrap="square">
            <a:spAutoFit/>
          </a:bodyPr>
          <a:lstStyle/>
          <a:p>
            <a:pPr defTabSz="887151">
              <a:spcAft>
                <a:spcPts val="588"/>
              </a:spcAft>
              <a:buClrTx/>
              <a:buFontTx/>
              <a:buNone/>
              <a:defRPr/>
            </a:pPr>
            <a:r>
              <a:rPr lang="en-US" sz="4269" kern="1200" dirty="0">
                <a:solidFill>
                  <a:prstClr val="black"/>
                </a:solidFill>
                <a:latin typeface="Aptos Display" panose="02110004020202020204"/>
                <a:ea typeface="+mn-ea"/>
                <a:cs typeface="+mn-cs"/>
              </a:rPr>
              <a:t>Goals</a:t>
            </a:r>
            <a:endParaRPr lang="en-IE" sz="1800" kern="1200" dirty="0">
              <a:solidFill>
                <a:prstClr val="black"/>
              </a:solidFill>
              <a:latin typeface="Aptos" panose="02110004020202020204"/>
              <a:ea typeface="+mn-ea"/>
              <a:cs typeface="+mn-cs"/>
            </a:endParaRPr>
          </a:p>
        </p:txBody>
      </p:sp>
      <p:sp>
        <p:nvSpPr>
          <p:cNvPr id="6" name="TextBox 5">
            <a:extLst>
              <a:ext uri="{FF2B5EF4-FFF2-40B4-BE49-F238E27FC236}">
                <a16:creationId xmlns:a16="http://schemas.microsoft.com/office/drawing/2014/main" id="{FDBDD310-EBEA-4A25-4923-A003EB80A4D4}"/>
              </a:ext>
            </a:extLst>
          </p:cNvPr>
          <p:cNvSpPr txBox="1"/>
          <p:nvPr/>
        </p:nvSpPr>
        <p:spPr>
          <a:xfrm>
            <a:off x="1622332" y="4983049"/>
            <a:ext cx="6918220" cy="1092607"/>
          </a:xfrm>
          <a:prstGeom prst="rect">
            <a:avLst/>
          </a:prstGeom>
          <a:noFill/>
        </p:spPr>
        <p:txBody>
          <a:bodyPr wrap="square">
            <a:spAutoFit/>
          </a:bodyPr>
          <a:lstStyle/>
          <a:p>
            <a:pPr defTabSz="896112">
              <a:spcAft>
                <a:spcPts val="600"/>
              </a:spcAft>
              <a:buClrTx/>
              <a:buFontTx/>
              <a:buNone/>
            </a:pPr>
            <a:r>
              <a:rPr lang="en-US" sz="2000" kern="1200" dirty="0">
                <a:solidFill>
                  <a:prstClr val="black"/>
                </a:solidFill>
                <a:latin typeface="+mj-lt"/>
                <a:ea typeface="+mn-ea"/>
                <a:cs typeface="+mn-cs"/>
              </a:rPr>
              <a:t>1. Whether Decision adaptation between sensory to motor area is muscle dependence (FDI vs BCP)?</a:t>
            </a:r>
          </a:p>
          <a:p>
            <a:pPr defTabSz="896112">
              <a:spcAft>
                <a:spcPts val="600"/>
              </a:spcAft>
              <a:buClrTx/>
              <a:buFontTx/>
              <a:buNone/>
            </a:pPr>
            <a:r>
              <a:rPr lang="en-IE" sz="2000" kern="1200" dirty="0">
                <a:solidFill>
                  <a:prstClr val="black"/>
                </a:solidFill>
                <a:latin typeface="+mj-lt"/>
                <a:ea typeface="+mn-ea"/>
                <a:cs typeface="+mn-cs"/>
              </a:rPr>
              <a:t>2. The precise timing of decision commitment </a:t>
            </a:r>
            <a:endParaRPr lang="en-IE" sz="2800" kern="1200" dirty="0">
              <a:solidFill>
                <a:prstClr val="black"/>
              </a:solidFill>
              <a:latin typeface="+mj-lt"/>
              <a:ea typeface="+mn-ea"/>
              <a:cs typeface="+mn-cs"/>
            </a:endParaRPr>
          </a:p>
        </p:txBody>
      </p:sp>
      <p:pic>
        <p:nvPicPr>
          <p:cNvPr id="7" name="图片 21">
            <a:extLst>
              <a:ext uri="{FF2B5EF4-FFF2-40B4-BE49-F238E27FC236}">
                <a16:creationId xmlns:a16="http://schemas.microsoft.com/office/drawing/2014/main" id="{8329E9D5-A302-B564-A35B-2B5191A378BF}"/>
              </a:ext>
            </a:extLst>
          </p:cNvPr>
          <p:cNvPicPr>
            <a:picLocks noChangeAspect="1"/>
          </p:cNvPicPr>
          <p:nvPr/>
        </p:nvPicPr>
        <p:blipFill>
          <a:blip r:embed="rId11"/>
          <a:stretch>
            <a:fillRect/>
          </a:stretch>
        </p:blipFill>
        <p:spPr>
          <a:xfrm>
            <a:off x="5697491" y="2311218"/>
            <a:ext cx="3788430" cy="2524634"/>
          </a:xfrm>
          <a:prstGeom prst="rect">
            <a:avLst/>
          </a:prstGeom>
        </p:spPr>
      </p:pic>
      <p:pic>
        <p:nvPicPr>
          <p:cNvPr id="8" name="Picture 7">
            <a:extLst>
              <a:ext uri="{FF2B5EF4-FFF2-40B4-BE49-F238E27FC236}">
                <a16:creationId xmlns:a16="http://schemas.microsoft.com/office/drawing/2014/main" id="{00A5BABE-5EE4-C56C-B7DB-2115DF5262BD}"/>
              </a:ext>
            </a:extLst>
          </p:cNvPr>
          <p:cNvPicPr>
            <a:picLocks noChangeAspect="1"/>
          </p:cNvPicPr>
          <p:nvPr/>
        </p:nvPicPr>
        <p:blipFill rotWithShape="1">
          <a:blip r:embed="rId12"/>
          <a:srcRect b="6668"/>
          <a:stretch/>
        </p:blipFill>
        <p:spPr>
          <a:xfrm>
            <a:off x="8487234" y="4338463"/>
            <a:ext cx="3637017" cy="2350036"/>
          </a:xfrm>
          <a:prstGeom prst="rect">
            <a:avLst/>
          </a:prstGeom>
        </p:spPr>
      </p:pic>
      <p:pic>
        <p:nvPicPr>
          <p:cNvPr id="9" name="Picture 8">
            <a:extLst>
              <a:ext uri="{FF2B5EF4-FFF2-40B4-BE49-F238E27FC236}">
                <a16:creationId xmlns:a16="http://schemas.microsoft.com/office/drawing/2014/main" id="{7D473B60-50BE-BB82-2C4E-BC467D1E215B}"/>
              </a:ext>
            </a:extLst>
          </p:cNvPr>
          <p:cNvPicPr>
            <a:picLocks noChangeAspect="1"/>
          </p:cNvPicPr>
          <p:nvPr/>
        </p:nvPicPr>
        <p:blipFill>
          <a:blip r:embed="rId13"/>
          <a:stretch>
            <a:fillRect/>
          </a:stretch>
        </p:blipFill>
        <p:spPr>
          <a:xfrm>
            <a:off x="9986783" y="125010"/>
            <a:ext cx="2137468" cy="3235666"/>
          </a:xfrm>
          <a:prstGeom prst="rect">
            <a:avLst/>
          </a:prstGeom>
        </p:spPr>
      </p:pic>
      <p:pic>
        <p:nvPicPr>
          <p:cNvPr id="11" name="Picture 10">
            <a:extLst>
              <a:ext uri="{FF2B5EF4-FFF2-40B4-BE49-F238E27FC236}">
                <a16:creationId xmlns:a16="http://schemas.microsoft.com/office/drawing/2014/main" id="{2783AF06-7968-3858-BFC9-98AEDA7E7E10}"/>
              </a:ext>
            </a:extLst>
          </p:cNvPr>
          <p:cNvPicPr>
            <a:picLocks noChangeAspect="1"/>
          </p:cNvPicPr>
          <p:nvPr/>
        </p:nvPicPr>
        <p:blipFill>
          <a:blip r:embed="rId14"/>
          <a:stretch>
            <a:fillRect/>
          </a:stretch>
        </p:blipFill>
        <p:spPr>
          <a:xfrm>
            <a:off x="1415773" y="82141"/>
            <a:ext cx="1441552" cy="275979"/>
          </a:xfrm>
          <a:prstGeom prst="rect">
            <a:avLst/>
          </a:prstGeom>
        </p:spPr>
      </p:pic>
      <mc:AlternateContent xmlns:mc="http://schemas.openxmlformats.org/markup-compatibility/2006" xmlns:p14="http://schemas.microsoft.com/office/powerpoint/2010/main">
        <mc:Choice Requires="p14">
          <p:contentPart p14:bwMode="auto" r:id="rId15">
            <p14:nvContentPartPr>
              <p14:cNvPr id="3" name="墨迹 2">
                <a:extLst>
                  <a:ext uri="{FF2B5EF4-FFF2-40B4-BE49-F238E27FC236}">
                    <a16:creationId xmlns:a16="http://schemas.microsoft.com/office/drawing/2014/main" id="{5C31B15D-04BD-991D-2394-C0E78D3494C0}"/>
                  </a:ext>
                </a:extLst>
              </p14:cNvPr>
              <p14:cNvContentPartPr/>
              <p14:nvPr/>
            </p14:nvContentPartPr>
            <p14:xfrm>
              <a:off x="6896520" y="4491720"/>
              <a:ext cx="360" cy="360"/>
            </p14:xfrm>
          </p:contentPart>
        </mc:Choice>
        <mc:Fallback xmlns="">
          <p:pic>
            <p:nvPicPr>
              <p:cNvPr id="3" name="墨迹 2">
                <a:extLst>
                  <a:ext uri="{FF2B5EF4-FFF2-40B4-BE49-F238E27FC236}">
                    <a16:creationId xmlns:a16="http://schemas.microsoft.com/office/drawing/2014/main" id="{5C31B15D-04BD-991D-2394-C0E78D3494C0}"/>
                  </a:ext>
                </a:extLst>
              </p:cNvPr>
              <p:cNvPicPr/>
              <p:nvPr/>
            </p:nvPicPr>
            <p:blipFill>
              <a:blip r:embed="rId16"/>
              <a:stretch>
                <a:fillRect/>
              </a:stretch>
            </p:blipFill>
            <p:spPr>
              <a:xfrm>
                <a:off x="6887160" y="4482360"/>
                <a:ext cx="19080" cy="19080"/>
              </a:xfrm>
              <a:prstGeom prst="rect">
                <a:avLst/>
              </a:prstGeom>
            </p:spPr>
          </p:pic>
        </mc:Fallback>
      </mc:AlternateContent>
    </p:spTree>
    <p:extLst>
      <p:ext uri="{BB962C8B-B14F-4D97-AF65-F5344CB8AC3E}">
        <p14:creationId xmlns:p14="http://schemas.microsoft.com/office/powerpoint/2010/main" val="392251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sp>
        <p:nvSpPr>
          <p:cNvPr id="2" name="Title 1">
            <a:extLst>
              <a:ext uri="{FF2B5EF4-FFF2-40B4-BE49-F238E27FC236}">
                <a16:creationId xmlns:a16="http://schemas.microsoft.com/office/drawing/2014/main" id="{FD07EFC9-FCE0-8F34-EBD8-3C15B8050999}"/>
              </a:ext>
            </a:extLst>
          </p:cNvPr>
          <p:cNvSpPr txBox="1">
            <a:spLocks/>
          </p:cNvSpPr>
          <p:nvPr/>
        </p:nvSpPr>
        <p:spPr>
          <a:xfrm>
            <a:off x="1466362" y="408847"/>
            <a:ext cx="3687993"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ysClr val="windowText" lastClr="000000"/>
                </a:solidFill>
                <a:effectLst/>
                <a:uLnTx/>
                <a:uFillTx/>
                <a:ea typeface="+mj-ea"/>
                <a:cs typeface="+mj-cs"/>
              </a:rPr>
              <a:t>Research hardware</a:t>
            </a:r>
            <a:endParaRPr kumimoji="0" lang="en-IE" sz="4000" b="0" i="0" u="none" strike="noStrike" kern="1200" cap="none" spc="0" normalizeH="0" baseline="0" noProof="0" dirty="0">
              <a:ln>
                <a:noFill/>
              </a:ln>
              <a:solidFill>
                <a:sysClr val="windowText" lastClr="000000"/>
              </a:solidFill>
              <a:effectLst/>
              <a:uLnTx/>
              <a:uFillTx/>
              <a:ea typeface="+mj-ea"/>
              <a:cs typeface="+mj-cs"/>
            </a:endParaRPr>
          </a:p>
        </p:txBody>
      </p:sp>
      <p:sp>
        <p:nvSpPr>
          <p:cNvPr id="3" name="Content Placeholder 2">
            <a:extLst>
              <a:ext uri="{FF2B5EF4-FFF2-40B4-BE49-F238E27FC236}">
                <a16:creationId xmlns:a16="http://schemas.microsoft.com/office/drawing/2014/main" id="{45F10439-9781-4292-F146-D53A9746E21D}"/>
              </a:ext>
            </a:extLst>
          </p:cNvPr>
          <p:cNvSpPr txBox="1">
            <a:spLocks/>
          </p:cNvSpPr>
          <p:nvPr/>
        </p:nvSpPr>
        <p:spPr>
          <a:xfrm>
            <a:off x="1296482" y="3532887"/>
            <a:ext cx="3839232"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EEG – 512Hz 128 channel 10-20 layout </a:t>
            </a:r>
            <a:r>
              <a:rPr kumimoji="0" lang="en-IE" sz="2200" b="0" i="0" u="none" strike="noStrike" kern="1200" cap="none" spc="0" normalizeH="0" baseline="0" noProof="0" dirty="0" err="1">
                <a:ln>
                  <a:noFill/>
                </a:ln>
                <a:solidFill>
                  <a:sysClr val="windowText" lastClr="000000"/>
                </a:solidFill>
                <a:effectLst/>
                <a:uLnTx/>
                <a:uFillTx/>
                <a:ea typeface="+mn-ea"/>
                <a:cs typeface="+mn-cs"/>
              </a:rPr>
              <a:t>Biosimi</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EMG – 2000Hz 4 channel </a:t>
            </a:r>
            <a:r>
              <a:rPr kumimoji="0" lang="en-IE" sz="2200" b="0" i="0" u="none" strike="noStrike" kern="1200" cap="none" spc="0" normalizeH="0" baseline="0" noProof="0" dirty="0" err="1">
                <a:ln>
                  <a:noFill/>
                </a:ln>
                <a:solidFill>
                  <a:sysClr val="windowText" lastClr="000000"/>
                </a:solidFill>
                <a:effectLst/>
                <a:uLnTx/>
                <a:uFillTx/>
                <a:ea typeface="+mn-ea"/>
                <a:cs typeface="+mn-cs"/>
              </a:rPr>
              <a:t>Delsys</a:t>
            </a:r>
            <a:r>
              <a:rPr kumimoji="0" lang="en-IE" sz="2200" b="0" i="0" u="none" strike="noStrike" kern="1200" cap="none" spc="0" normalizeH="0" baseline="0" noProof="0" dirty="0">
                <a:ln>
                  <a:noFill/>
                </a:ln>
                <a:solidFill>
                  <a:sysClr val="windowText" lastClr="000000"/>
                </a:solidFill>
                <a:effectLst/>
                <a:uLnTx/>
                <a:uFillTx/>
                <a:ea typeface="+mn-ea"/>
                <a:cs typeface="+mn-cs"/>
              </a:rPr>
              <a:t> </a:t>
            </a:r>
            <a:r>
              <a:rPr kumimoji="0" lang="en-IE" sz="2200" b="0" i="0" u="none" strike="noStrike" kern="1200" cap="none" spc="0" normalizeH="0" baseline="0" noProof="0" dirty="0" err="1">
                <a:ln>
                  <a:noFill/>
                </a:ln>
                <a:solidFill>
                  <a:sysClr val="windowText" lastClr="000000"/>
                </a:solidFill>
                <a:effectLst/>
                <a:uLnTx/>
                <a:uFillTx/>
                <a:ea typeface="+mn-ea"/>
                <a:cs typeface="+mn-cs"/>
              </a:rPr>
              <a:t>Trigno</a:t>
            </a:r>
            <a:endParaRPr kumimoji="0" lang="en-IE" sz="2200" b="0" i="0" u="none" strike="noStrike" kern="1200" cap="none" spc="0" normalizeH="0" baseline="0" noProof="0" dirty="0">
              <a:ln>
                <a:noFill/>
              </a:ln>
              <a:solidFill>
                <a:sysClr val="windowText" lastClr="000000"/>
              </a:solidFill>
              <a:effectLst/>
              <a:uLnTx/>
              <a:uFillTx/>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	isometric contractions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IE" sz="2200" b="0" i="0" u="none" strike="noStrike" kern="1200" cap="none" spc="0" normalizeH="0" baseline="0" noProof="0" dirty="0">
                <a:ln>
                  <a:noFill/>
                </a:ln>
                <a:solidFill>
                  <a:sysClr val="windowText" lastClr="000000"/>
                </a:solidFill>
                <a:effectLst/>
                <a:uLnTx/>
                <a:uFillTx/>
                <a:ea typeface="+mn-ea"/>
                <a:cs typeface="+mn-cs"/>
              </a:rPr>
              <a:t>	</a:t>
            </a:r>
            <a:r>
              <a:rPr kumimoji="0" lang="en-US" sz="2200" b="0" i="0" u="none" strike="noStrike" kern="1200" cap="none" spc="0" normalizeH="0" baseline="0" noProof="0" dirty="0">
                <a:ln>
                  <a:noFill/>
                </a:ln>
                <a:solidFill>
                  <a:sysClr val="windowText" lastClr="000000"/>
                </a:solidFill>
                <a:effectLst/>
                <a:uLnTx/>
                <a:uFillTx/>
                <a:ea typeface="+mn-ea"/>
                <a:cs typeface="+mn-cs"/>
              </a:rPr>
              <a:t>keep the angle of the </a:t>
            </a:r>
            <a:r>
              <a:rPr kumimoji="0" lang="en-US" sz="2200" b="1" i="0" u="none" strike="noStrike" kern="1200" cap="none" spc="0" normalizeH="0" baseline="0" noProof="0" dirty="0">
                <a:ln>
                  <a:noFill/>
                </a:ln>
                <a:solidFill>
                  <a:sysClr val="windowText" lastClr="000000"/>
                </a:solidFill>
                <a:effectLst/>
                <a:uLnTx/>
                <a:uFillTx/>
                <a:ea typeface="+mn-ea"/>
                <a:cs typeface="+mn-cs"/>
              </a:rPr>
              <a:t>elbow joint at</a:t>
            </a:r>
            <a:r>
              <a:rPr kumimoji="0"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 </a:t>
            </a:r>
            <a:r>
              <a:rPr kumimoji="0" lang="en-IE" sz="2200" b="1" i="0" u="none" strike="noStrike" kern="1200" cap="none" spc="0" normalizeH="0" baseline="0" noProof="0" dirty="0">
                <a:ln>
                  <a:noFill/>
                </a:ln>
                <a:solidFill>
                  <a:sysClr val="windowText" lastClr="000000"/>
                </a:solidFill>
                <a:effectLst/>
                <a:uLnTx/>
                <a:uFillTx/>
                <a:ea typeface="+mn-ea"/>
                <a:cs typeface="+mn-cs"/>
              </a:rPr>
              <a:t>115</a:t>
            </a:r>
            <a:r>
              <a:rPr kumimoji="0" lang="en-US" altLang="zh-CN" sz="2200" b="1" i="0" u="none" strike="noStrike" kern="1200" cap="none" spc="0" normalizeH="0" baseline="0" noProof="0" dirty="0">
                <a:ln>
                  <a:noFill/>
                </a:ln>
                <a:solidFill>
                  <a:sysClr val="windowText" lastClr="000000"/>
                </a:solidFill>
                <a:effectLst/>
                <a:uLnTx/>
                <a:uFillTx/>
                <a:ea typeface="等线" panose="02010600030101010101" pitchFamily="2" charset="-122"/>
                <a:cs typeface="+mn-cs"/>
              </a:rPr>
              <a:t>°</a:t>
            </a:r>
          </a:p>
        </p:txBody>
      </p:sp>
      <p:grpSp>
        <p:nvGrpSpPr>
          <p:cNvPr id="4" name="组合 31">
            <a:extLst>
              <a:ext uri="{FF2B5EF4-FFF2-40B4-BE49-F238E27FC236}">
                <a16:creationId xmlns:a16="http://schemas.microsoft.com/office/drawing/2014/main" id="{95C4942C-4003-5ABA-8FAE-005AC4D32675}"/>
              </a:ext>
            </a:extLst>
          </p:cNvPr>
          <p:cNvGrpSpPr/>
          <p:nvPr/>
        </p:nvGrpSpPr>
        <p:grpSpPr>
          <a:xfrm>
            <a:off x="5049781" y="738577"/>
            <a:ext cx="7142219" cy="5623631"/>
            <a:chOff x="10468371" y="26431632"/>
            <a:chExt cx="9292828" cy="7545997"/>
          </a:xfrm>
        </p:grpSpPr>
        <p:pic>
          <p:nvPicPr>
            <p:cNvPr id="5" name="图片 20">
              <a:extLst>
                <a:ext uri="{FF2B5EF4-FFF2-40B4-BE49-F238E27FC236}">
                  <a16:creationId xmlns:a16="http://schemas.microsoft.com/office/drawing/2014/main" id="{5BDB23DC-7624-5116-A0A9-CC8CB1C068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77500" y="26431632"/>
              <a:ext cx="4484875" cy="352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1">
              <a:extLst>
                <a:ext uri="{FF2B5EF4-FFF2-40B4-BE49-F238E27FC236}">
                  <a16:creationId xmlns:a16="http://schemas.microsoft.com/office/drawing/2014/main" id="{BC289C53-6F6C-8A88-7873-A56157159C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90950" y="26431632"/>
              <a:ext cx="4770249" cy="352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34">
              <a:extLst>
                <a:ext uri="{FF2B5EF4-FFF2-40B4-BE49-F238E27FC236}">
                  <a16:creationId xmlns:a16="http://schemas.microsoft.com/office/drawing/2014/main" id="{B2922063-F3F7-008B-FB82-369C57E9D1FC}"/>
                </a:ext>
              </a:extLst>
            </p:cNvPr>
            <p:cNvSpPr txBox="1"/>
            <p:nvPr/>
          </p:nvSpPr>
          <p:spPr>
            <a:xfrm>
              <a:off x="11851481" y="29933349"/>
              <a:ext cx="7389814" cy="495583"/>
            </a:xfrm>
            <a:prstGeom prst="rect">
              <a:avLst/>
            </a:prstGeom>
            <a:noFill/>
          </p:spPr>
          <p:txBody>
            <a:bodyPr wrap="square">
              <a:spAutoFit/>
            </a:bodyPr>
            <a:lstStyle/>
            <a:p>
              <a:pPr>
                <a:buClrTx/>
                <a:buFontTx/>
                <a:buNone/>
              </a:pPr>
              <a:r>
                <a:rPr lang="en-GB" sz="1800" kern="1200" dirty="0">
                  <a:solidFill>
                    <a:prstClr val="black"/>
                  </a:solidFill>
                  <a:latin typeface="Aptos" panose="02110004020202020204"/>
                  <a:ea typeface="+mn-ea"/>
                  <a:cs typeface="+mn-cs"/>
                </a:rPr>
                <a:t>Fig.4 </a:t>
              </a:r>
              <a:r>
                <a:rPr lang="en-US" altLang="zh-CN" sz="1800" kern="1200" dirty="0">
                  <a:solidFill>
                    <a:prstClr val="black"/>
                  </a:solidFill>
                  <a:latin typeface="Aptos" panose="02110004020202020204"/>
                  <a:ea typeface="等线" panose="02010600030101010101" pitchFamily="2" charset="-122"/>
                  <a:cs typeface="+mn-cs"/>
                </a:rPr>
                <a:t>EMG on biceps</a:t>
              </a:r>
              <a:r>
                <a:rPr lang="en-GB" sz="1800" kern="1200" dirty="0">
                  <a:solidFill>
                    <a:prstClr val="black"/>
                  </a:solidFill>
                  <a:latin typeface="Aptos" panose="02110004020202020204"/>
                  <a:ea typeface="+mn-ea"/>
                  <a:cs typeface="+mn-cs"/>
                </a:rPr>
                <a:t> (left); EEG cap (right)</a:t>
              </a:r>
            </a:p>
          </p:txBody>
        </p:sp>
        <p:pic>
          <p:nvPicPr>
            <p:cNvPr id="8" name="图片 22">
              <a:extLst>
                <a:ext uri="{FF2B5EF4-FFF2-40B4-BE49-F238E27FC236}">
                  <a16:creationId xmlns:a16="http://schemas.microsoft.com/office/drawing/2014/main" id="{2ADE7DD0-61CD-F3C7-D456-5DE3860AF5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68371" y="30361293"/>
              <a:ext cx="4503131" cy="326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3">
              <a:extLst>
                <a:ext uri="{FF2B5EF4-FFF2-40B4-BE49-F238E27FC236}">
                  <a16:creationId xmlns:a16="http://schemas.microsoft.com/office/drawing/2014/main" id="{87273BF1-C704-1D1C-9745-1410DF36C1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90951" y="30381154"/>
              <a:ext cx="4770248" cy="324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37">
              <a:extLst>
                <a:ext uri="{FF2B5EF4-FFF2-40B4-BE49-F238E27FC236}">
                  <a16:creationId xmlns:a16="http://schemas.microsoft.com/office/drawing/2014/main" id="{406986ED-8F28-9D7A-3D6C-ABCDD4980E6A}"/>
                </a:ext>
              </a:extLst>
            </p:cNvPr>
            <p:cNvSpPr txBox="1"/>
            <p:nvPr/>
          </p:nvSpPr>
          <p:spPr>
            <a:xfrm>
              <a:off x="10757669" y="33564642"/>
              <a:ext cx="9003530" cy="412987"/>
            </a:xfrm>
            <a:prstGeom prst="rect">
              <a:avLst/>
            </a:prstGeom>
            <a:noFill/>
          </p:spPr>
          <p:txBody>
            <a:bodyPr wrap="square">
              <a:spAutoFit/>
            </a:bodyPr>
            <a:lstStyle/>
            <a:p>
              <a:pPr>
                <a:buClrTx/>
                <a:buFontTx/>
                <a:buNone/>
              </a:pPr>
              <a:r>
                <a:rPr lang="en-GB" altLang="en-US" sz="1800" kern="1200" dirty="0">
                  <a:solidFill>
                    <a:prstClr val="black"/>
                  </a:solidFill>
                  <a:latin typeface="Aptos" panose="02110004020202020204"/>
                  <a:ea typeface="+mn-ea"/>
                  <a:cs typeface="+mn-cs"/>
                </a:rPr>
                <a:t>Fig.5 External EOG channels </a:t>
              </a:r>
              <a:r>
                <a:rPr lang="en-US" altLang="zh-CN" sz="1800" kern="1200" dirty="0">
                  <a:solidFill>
                    <a:prstClr val="black"/>
                  </a:solidFill>
                  <a:latin typeface="Aptos" panose="02110004020202020204"/>
                  <a:ea typeface="等线" panose="02010600030101010101" pitchFamily="2" charset="-122"/>
                  <a:cs typeface="+mn-cs"/>
                </a:rPr>
                <a:t>location </a:t>
              </a:r>
              <a:r>
                <a:rPr lang="en-GB" altLang="en-US" sz="1800" kern="1200" dirty="0">
                  <a:solidFill>
                    <a:prstClr val="black"/>
                  </a:solidFill>
                  <a:latin typeface="Aptos" panose="02110004020202020204"/>
                  <a:ea typeface="+mn-ea"/>
                  <a:cs typeface="+mn-cs"/>
                </a:rPr>
                <a:t>(left); Eye-link system interface(right)</a:t>
              </a:r>
            </a:p>
          </p:txBody>
        </p:sp>
      </p:grpSp>
      <p:pic>
        <p:nvPicPr>
          <p:cNvPr id="12" name="Picture 11">
            <a:extLst>
              <a:ext uri="{FF2B5EF4-FFF2-40B4-BE49-F238E27FC236}">
                <a16:creationId xmlns:a16="http://schemas.microsoft.com/office/drawing/2014/main" id="{5C7E2A9F-16FA-F39A-2CF9-840CC38C6347}"/>
              </a:ext>
            </a:extLst>
          </p:cNvPr>
          <p:cNvPicPr>
            <a:picLocks noChangeAspect="1"/>
          </p:cNvPicPr>
          <p:nvPr/>
        </p:nvPicPr>
        <p:blipFill rotWithShape="1">
          <a:blip r:embed="rId15"/>
          <a:srcRect t="-967" b="13257"/>
          <a:stretch/>
        </p:blipFill>
        <p:spPr>
          <a:xfrm>
            <a:off x="4924410" y="472332"/>
            <a:ext cx="3601304" cy="2905178"/>
          </a:xfrm>
          <a:prstGeom prst="rect">
            <a:avLst/>
          </a:prstGeom>
        </p:spPr>
      </p:pic>
      <p:pic>
        <p:nvPicPr>
          <p:cNvPr id="10" name="Picture 9">
            <a:extLst>
              <a:ext uri="{FF2B5EF4-FFF2-40B4-BE49-F238E27FC236}">
                <a16:creationId xmlns:a16="http://schemas.microsoft.com/office/drawing/2014/main" id="{0FF876B5-3E4F-0A27-10F9-400C6DEF5AB9}"/>
              </a:ext>
            </a:extLst>
          </p:cNvPr>
          <p:cNvPicPr>
            <a:picLocks noChangeAspect="1"/>
          </p:cNvPicPr>
          <p:nvPr/>
        </p:nvPicPr>
        <p:blipFill>
          <a:blip r:embed="rId16"/>
          <a:stretch>
            <a:fillRect/>
          </a:stretch>
        </p:blipFill>
        <p:spPr>
          <a:xfrm>
            <a:off x="1401402" y="132868"/>
            <a:ext cx="1441552" cy="275979"/>
          </a:xfrm>
          <a:prstGeom prst="rect">
            <a:avLst/>
          </a:prstGeom>
        </p:spPr>
      </p:pic>
    </p:spTree>
    <p:extLst>
      <p:ext uri="{BB962C8B-B14F-4D97-AF65-F5344CB8AC3E}">
        <p14:creationId xmlns:p14="http://schemas.microsoft.com/office/powerpoint/2010/main" val="2685443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8"/>
          <p:cNvSpPr/>
          <p:nvPr/>
        </p:nvSpPr>
        <p:spPr>
          <a:xfrm>
            <a:off x="859897" y="2689180"/>
            <a:ext cx="828000" cy="828000"/>
          </a:xfrm>
          <a:prstGeom prst="ellipse">
            <a:avLst/>
          </a:prstGeom>
          <a:solidFill>
            <a:srgbClr val="B2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16" name="Google Shape;416;p18"/>
          <p:cNvSpPr/>
          <p:nvPr/>
        </p:nvSpPr>
        <p:spPr>
          <a:xfrm rot="10800000">
            <a:off x="-24355" y="-8195055"/>
            <a:ext cx="1298251" cy="22596471"/>
          </a:xfrm>
          <a:custGeom>
            <a:avLst/>
            <a:gdLst/>
            <a:ahLst/>
            <a:cxnLst/>
            <a:rect l="l" t="t" r="r" b="b"/>
            <a:pathLst>
              <a:path w="1285397" h="22596471" extrusionOk="0">
                <a:moveTo>
                  <a:pt x="51" y="22596471"/>
                </a:moveTo>
                <a:lnTo>
                  <a:pt x="51" y="12088715"/>
                </a:lnTo>
                <a:cubicBezTo>
                  <a:pt x="2007" y="11713644"/>
                  <a:pt x="557590" y="11768557"/>
                  <a:pt x="555647" y="11295514"/>
                </a:cubicBezTo>
                <a:cubicBezTo>
                  <a:pt x="553704" y="10822471"/>
                  <a:pt x="-6161" y="10880108"/>
                  <a:pt x="51" y="10507757"/>
                </a:cubicBezTo>
                <a:lnTo>
                  <a:pt x="51" y="0"/>
                </a:lnTo>
                <a:lnTo>
                  <a:pt x="1285397" y="0"/>
                </a:lnTo>
                <a:lnTo>
                  <a:pt x="1285397" y="22596471"/>
                </a:lnTo>
                <a:lnTo>
                  <a:pt x="51" y="22596471"/>
                </a:lnTo>
                <a:close/>
              </a:path>
            </a:pathLst>
          </a:custGeom>
          <a:solidFill>
            <a:srgbClr val="2F55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417" name="Google Shape;417;p18" descr="Hamburger Menu Icon with solid fill"/>
          <p:cNvPicPr preferRelativeResize="0"/>
          <p:nvPr/>
        </p:nvPicPr>
        <p:blipFill rotWithShape="1">
          <a:blip r:embed="rId3">
            <a:alphaModFix/>
          </a:blip>
          <a:srcRect/>
          <a:stretch/>
        </p:blipFill>
        <p:spPr>
          <a:xfrm>
            <a:off x="289202" y="6110510"/>
            <a:ext cx="644604" cy="644604"/>
          </a:xfrm>
          <a:prstGeom prst="rect">
            <a:avLst/>
          </a:prstGeom>
          <a:noFill/>
          <a:ln>
            <a:noFill/>
          </a:ln>
        </p:spPr>
      </p:pic>
      <p:pic>
        <p:nvPicPr>
          <p:cNvPr id="418" name="Google Shape;418;p18" descr="Group brainstorm with solid fill"/>
          <p:cNvPicPr preferRelativeResize="0"/>
          <p:nvPr/>
        </p:nvPicPr>
        <p:blipFill rotWithShape="1">
          <a:blip r:embed="rId4">
            <a:alphaModFix/>
          </a:blip>
          <a:srcRect/>
          <a:stretch/>
        </p:blipFill>
        <p:spPr>
          <a:xfrm>
            <a:off x="210472" y="71822"/>
            <a:ext cx="828000" cy="828000"/>
          </a:xfrm>
          <a:prstGeom prst="rect">
            <a:avLst/>
          </a:prstGeom>
          <a:noFill/>
          <a:ln>
            <a:noFill/>
          </a:ln>
        </p:spPr>
      </p:pic>
      <p:pic>
        <p:nvPicPr>
          <p:cNvPr id="419" name="Google Shape;419;p18" descr="Open book outline"/>
          <p:cNvPicPr preferRelativeResize="0"/>
          <p:nvPr/>
        </p:nvPicPr>
        <p:blipFill rotWithShape="1">
          <a:blip r:embed="rId5">
            <a:alphaModFix/>
          </a:blip>
          <a:srcRect/>
          <a:stretch/>
        </p:blipFill>
        <p:spPr>
          <a:xfrm>
            <a:off x="262655" y="1001381"/>
            <a:ext cx="741323" cy="741323"/>
          </a:xfrm>
          <a:prstGeom prst="rect">
            <a:avLst/>
          </a:prstGeom>
          <a:noFill/>
          <a:ln>
            <a:noFill/>
          </a:ln>
        </p:spPr>
      </p:pic>
      <p:pic>
        <p:nvPicPr>
          <p:cNvPr id="420" name="Google Shape;420;p18" descr="Bullseye with solid fill"/>
          <p:cNvPicPr preferRelativeResize="0"/>
          <p:nvPr/>
        </p:nvPicPr>
        <p:blipFill rotWithShape="1">
          <a:blip r:embed="rId6">
            <a:alphaModFix/>
          </a:blip>
          <a:srcRect/>
          <a:stretch/>
        </p:blipFill>
        <p:spPr>
          <a:xfrm>
            <a:off x="256465" y="1840652"/>
            <a:ext cx="747513" cy="747513"/>
          </a:xfrm>
          <a:prstGeom prst="rect">
            <a:avLst/>
          </a:prstGeom>
          <a:noFill/>
          <a:ln>
            <a:noFill/>
          </a:ln>
        </p:spPr>
      </p:pic>
      <p:pic>
        <p:nvPicPr>
          <p:cNvPr id="421" name="Google Shape;421;p18" descr="Lights On with solid fill"/>
          <p:cNvPicPr preferRelativeResize="0"/>
          <p:nvPr/>
        </p:nvPicPr>
        <p:blipFill rotWithShape="1">
          <a:blip r:embed="rId7">
            <a:alphaModFix/>
          </a:blip>
          <a:srcRect/>
          <a:stretch/>
        </p:blipFill>
        <p:spPr>
          <a:xfrm>
            <a:off x="933806" y="2729319"/>
            <a:ext cx="725352" cy="725352"/>
          </a:xfrm>
          <a:prstGeom prst="rect">
            <a:avLst/>
          </a:prstGeom>
          <a:noFill/>
          <a:ln>
            <a:noFill/>
          </a:ln>
        </p:spPr>
      </p:pic>
      <p:pic>
        <p:nvPicPr>
          <p:cNvPr id="422" name="Google Shape;422;p18" descr="Contract with solid fill"/>
          <p:cNvPicPr preferRelativeResize="0"/>
          <p:nvPr/>
        </p:nvPicPr>
        <p:blipFill rotWithShape="1">
          <a:blip r:embed="rId8">
            <a:alphaModFix/>
          </a:blip>
          <a:srcRect/>
          <a:stretch/>
        </p:blipFill>
        <p:spPr>
          <a:xfrm>
            <a:off x="251126" y="3583136"/>
            <a:ext cx="690957" cy="690957"/>
          </a:xfrm>
          <a:prstGeom prst="rect">
            <a:avLst/>
          </a:prstGeom>
          <a:noFill/>
          <a:ln>
            <a:noFill/>
          </a:ln>
        </p:spPr>
      </p:pic>
      <p:pic>
        <p:nvPicPr>
          <p:cNvPr id="423" name="Google Shape;423;p18" descr="Court with solid fill"/>
          <p:cNvPicPr preferRelativeResize="0"/>
          <p:nvPr/>
        </p:nvPicPr>
        <p:blipFill rotWithShape="1">
          <a:blip r:embed="rId9">
            <a:alphaModFix/>
          </a:blip>
          <a:srcRect/>
          <a:stretch/>
        </p:blipFill>
        <p:spPr>
          <a:xfrm>
            <a:off x="234750" y="4383686"/>
            <a:ext cx="731611" cy="731611"/>
          </a:xfrm>
          <a:prstGeom prst="rect">
            <a:avLst/>
          </a:prstGeom>
          <a:noFill/>
          <a:ln>
            <a:noFill/>
          </a:ln>
        </p:spPr>
      </p:pic>
      <p:pic>
        <p:nvPicPr>
          <p:cNvPr id="424" name="Google Shape;424;p18" descr="Presentation with bar chart with solid fill"/>
          <p:cNvPicPr preferRelativeResize="0"/>
          <p:nvPr/>
        </p:nvPicPr>
        <p:blipFill rotWithShape="1">
          <a:blip r:embed="rId10">
            <a:alphaModFix/>
          </a:blip>
          <a:srcRect/>
          <a:stretch/>
        </p:blipFill>
        <p:spPr>
          <a:xfrm>
            <a:off x="234750" y="5238944"/>
            <a:ext cx="753509" cy="753509"/>
          </a:xfrm>
          <a:prstGeom prst="rect">
            <a:avLst/>
          </a:prstGeom>
          <a:noFill/>
          <a:ln>
            <a:noFill/>
          </a:ln>
        </p:spPr>
      </p:pic>
      <p:pic>
        <p:nvPicPr>
          <p:cNvPr id="10" name="Picture 9">
            <a:extLst>
              <a:ext uri="{FF2B5EF4-FFF2-40B4-BE49-F238E27FC236}">
                <a16:creationId xmlns:a16="http://schemas.microsoft.com/office/drawing/2014/main" id="{84D3087C-6B22-0C03-930D-C59F206F798C}"/>
              </a:ext>
            </a:extLst>
          </p:cNvPr>
          <p:cNvPicPr>
            <a:picLocks noChangeAspect="1"/>
          </p:cNvPicPr>
          <p:nvPr/>
        </p:nvPicPr>
        <p:blipFill>
          <a:blip r:embed="rId11"/>
          <a:stretch>
            <a:fillRect/>
          </a:stretch>
        </p:blipFill>
        <p:spPr>
          <a:xfrm>
            <a:off x="8467705" y="372882"/>
            <a:ext cx="3785616" cy="2214585"/>
          </a:xfrm>
          <a:prstGeom prst="rect">
            <a:avLst/>
          </a:prstGeom>
        </p:spPr>
      </p:pic>
      <p:sp>
        <p:nvSpPr>
          <p:cNvPr id="13" name="Title 1">
            <a:extLst>
              <a:ext uri="{FF2B5EF4-FFF2-40B4-BE49-F238E27FC236}">
                <a16:creationId xmlns:a16="http://schemas.microsoft.com/office/drawing/2014/main" id="{F5D73FEE-9484-8737-60A5-EB2015AEE84C}"/>
              </a:ext>
            </a:extLst>
          </p:cNvPr>
          <p:cNvSpPr txBox="1">
            <a:spLocks/>
          </p:cNvSpPr>
          <p:nvPr/>
        </p:nvSpPr>
        <p:spPr>
          <a:xfrm>
            <a:off x="1549160" y="652360"/>
            <a:ext cx="3895359" cy="6197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buNone/>
            </a:pPr>
            <a:r>
              <a:rPr kumimoji="0" lang="en-US" altLang="zh-CN" sz="3200" b="0" i="0" u="none" strike="noStrike" kern="1200" cap="none" spc="0" normalizeH="0" baseline="0" noProof="0" dirty="0">
                <a:ln>
                  <a:noFill/>
                </a:ln>
                <a:solidFill>
                  <a:sysClr val="windowText" lastClr="000000"/>
                </a:solidFill>
                <a:effectLst/>
                <a:uLnTx/>
                <a:uFillTx/>
                <a:ea typeface="+mj-ea"/>
                <a:cs typeface="+mj-cs"/>
              </a:rPr>
              <a:t>Research methods</a:t>
            </a:r>
            <a:endParaRPr lang="en-IE" sz="3200" dirty="0">
              <a:solidFill>
                <a:prstClr val="black"/>
              </a:solidFill>
              <a:latin typeface="+mn-lt"/>
            </a:endParaRPr>
          </a:p>
        </p:txBody>
      </p:sp>
      <p:sp>
        <p:nvSpPr>
          <p:cNvPr id="14" name="Content Placeholder 2">
            <a:extLst>
              <a:ext uri="{FF2B5EF4-FFF2-40B4-BE49-F238E27FC236}">
                <a16:creationId xmlns:a16="http://schemas.microsoft.com/office/drawing/2014/main" id="{C6ECBC33-2C90-CF24-B3D8-8729EE7CF991}"/>
              </a:ext>
            </a:extLst>
          </p:cNvPr>
          <p:cNvSpPr txBox="1">
            <a:spLocks/>
          </p:cNvSpPr>
          <p:nvPr/>
        </p:nvSpPr>
        <p:spPr>
          <a:xfrm>
            <a:off x="1685032" y="2504997"/>
            <a:ext cx="3895522" cy="469781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pPr>
            <a:r>
              <a:rPr lang="en-IE" sz="3200" dirty="0">
                <a:solidFill>
                  <a:prstClr val="black"/>
                </a:solidFill>
              </a:rPr>
              <a:t>Closed-loop muscle-computer interface</a:t>
            </a:r>
          </a:p>
          <a:p>
            <a:pPr>
              <a:lnSpc>
                <a:spcPct val="170000"/>
              </a:lnSpc>
              <a:buClrTx/>
            </a:pPr>
            <a:r>
              <a:rPr lang="en-IE" sz="3200" dirty="0">
                <a:solidFill>
                  <a:prstClr val="black"/>
                </a:solidFill>
              </a:rPr>
              <a:t>Stimuli design (3 key levels)</a:t>
            </a:r>
          </a:p>
          <a:p>
            <a:pPr lvl="1">
              <a:lnSpc>
                <a:spcPct val="170000"/>
              </a:lnSpc>
              <a:buClrTx/>
            </a:pPr>
            <a:r>
              <a:rPr lang="en-IE" sz="3200" dirty="0">
                <a:solidFill>
                  <a:prstClr val="black"/>
                </a:solidFill>
              </a:rPr>
              <a:t>SSVEP at 21.25Hz</a:t>
            </a:r>
          </a:p>
          <a:p>
            <a:pPr lvl="1">
              <a:lnSpc>
                <a:spcPct val="120000"/>
              </a:lnSpc>
              <a:buClrTx/>
            </a:pPr>
            <a:r>
              <a:rPr lang="en-IE" sz="3200" dirty="0">
                <a:solidFill>
                  <a:prstClr val="black"/>
                </a:solidFill>
              </a:rPr>
              <a:t>Smooth transfer to Evidence onset (clear CPP)</a:t>
            </a:r>
          </a:p>
          <a:p>
            <a:pPr lvl="1">
              <a:lnSpc>
                <a:spcPct val="120000"/>
              </a:lnSpc>
              <a:buClrTx/>
            </a:pPr>
            <a:r>
              <a:rPr lang="en-IE" sz="3200" dirty="0">
                <a:solidFill>
                  <a:prstClr val="black"/>
                </a:solidFill>
              </a:rPr>
              <a:t>Motor preparation signals (14-30</a:t>
            </a:r>
            <a:r>
              <a:rPr lang="en-US" sz="3200" dirty="0">
                <a:solidFill>
                  <a:prstClr val="black"/>
                </a:solidFill>
              </a:rPr>
              <a:t>H</a:t>
            </a:r>
            <a:r>
              <a:rPr lang="en-US" altLang="zh-CN" sz="3200" dirty="0">
                <a:solidFill>
                  <a:prstClr val="black"/>
                </a:solidFill>
                <a:ea typeface="等线" panose="02010600030101010101" pitchFamily="2" charset="-122"/>
              </a:rPr>
              <a:t>z</a:t>
            </a:r>
            <a:r>
              <a:rPr lang="en-IE" sz="3200" dirty="0">
                <a:solidFill>
                  <a:prstClr val="black"/>
                </a:solidFill>
              </a:rPr>
              <a:t>)</a:t>
            </a:r>
          </a:p>
          <a:p>
            <a:pPr lvl="1">
              <a:buClrTx/>
            </a:pPr>
            <a:endParaRPr lang="en-IE" sz="2200" dirty="0">
              <a:solidFill>
                <a:prstClr val="black"/>
              </a:solidFill>
              <a:latin typeface="Aptos" panose="02110004020202020204"/>
            </a:endParaRPr>
          </a:p>
        </p:txBody>
      </p:sp>
      <p:pic>
        <p:nvPicPr>
          <p:cNvPr id="15" name="Picture 14">
            <a:extLst>
              <a:ext uri="{FF2B5EF4-FFF2-40B4-BE49-F238E27FC236}">
                <a16:creationId xmlns:a16="http://schemas.microsoft.com/office/drawing/2014/main" id="{B6E02446-E588-0161-2ECF-8A57143E900B}"/>
              </a:ext>
            </a:extLst>
          </p:cNvPr>
          <p:cNvPicPr>
            <a:picLocks noChangeAspect="1"/>
          </p:cNvPicPr>
          <p:nvPr/>
        </p:nvPicPr>
        <p:blipFill>
          <a:blip r:embed="rId12"/>
          <a:stretch>
            <a:fillRect/>
          </a:stretch>
        </p:blipFill>
        <p:spPr>
          <a:xfrm>
            <a:off x="5221603" y="456850"/>
            <a:ext cx="3099816" cy="2818014"/>
          </a:xfrm>
          <a:prstGeom prst="rect">
            <a:avLst/>
          </a:prstGeom>
        </p:spPr>
      </p:pic>
      <p:pic>
        <p:nvPicPr>
          <p:cNvPr id="16" name="图片 4">
            <a:extLst>
              <a:ext uri="{FF2B5EF4-FFF2-40B4-BE49-F238E27FC236}">
                <a16:creationId xmlns:a16="http://schemas.microsoft.com/office/drawing/2014/main" id="{06008661-260B-80AF-A329-050E573B0A3A}"/>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5221603" y="3965287"/>
            <a:ext cx="3099816" cy="20046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The steady-state visual evoked potential (SSVEP) reflects the activation of  cortical object representations: evidence from semantic stimulus repetition  | Experimental Brain Research">
            <a:extLst>
              <a:ext uri="{FF2B5EF4-FFF2-40B4-BE49-F238E27FC236}">
                <a16:creationId xmlns:a16="http://schemas.microsoft.com/office/drawing/2014/main" id="{70E95D6F-8FEE-7C29-4946-A68B707058B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8635399" y="3274864"/>
            <a:ext cx="3468551" cy="31988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14B69A5-BA0A-F371-3BBD-DA414EA55943}"/>
              </a:ext>
            </a:extLst>
          </p:cNvPr>
          <p:cNvPicPr>
            <a:picLocks noChangeAspect="1"/>
          </p:cNvPicPr>
          <p:nvPr/>
        </p:nvPicPr>
        <p:blipFill>
          <a:blip r:embed="rId15"/>
          <a:stretch>
            <a:fillRect/>
          </a:stretch>
        </p:blipFill>
        <p:spPr>
          <a:xfrm>
            <a:off x="1508725" y="96903"/>
            <a:ext cx="1441552" cy="275979"/>
          </a:xfrm>
          <a:prstGeom prst="rect">
            <a:avLst/>
          </a:prstGeom>
        </p:spPr>
      </p:pic>
      <mc:AlternateContent xmlns:mc="http://schemas.openxmlformats.org/markup-compatibility/2006" xmlns:p14="http://schemas.microsoft.com/office/powerpoint/2010/main">
        <mc:Choice Requires="p14">
          <p:contentPart p14:bwMode="auto" r:id="rId16">
            <p14:nvContentPartPr>
              <p14:cNvPr id="3" name="墨迹 2">
                <a:extLst>
                  <a:ext uri="{FF2B5EF4-FFF2-40B4-BE49-F238E27FC236}">
                    <a16:creationId xmlns:a16="http://schemas.microsoft.com/office/drawing/2014/main" id="{57A4279C-D9D9-8689-C501-1E108B8A0E1A}"/>
                  </a:ext>
                </a:extLst>
              </p14:cNvPr>
              <p14:cNvContentPartPr/>
              <p14:nvPr/>
            </p14:nvContentPartPr>
            <p14:xfrm>
              <a:off x="5251680" y="931320"/>
              <a:ext cx="5932080" cy="5401440"/>
            </p14:xfrm>
          </p:contentPart>
        </mc:Choice>
        <mc:Fallback xmlns="">
          <p:pic>
            <p:nvPicPr>
              <p:cNvPr id="3" name="墨迹 2">
                <a:extLst>
                  <a:ext uri="{FF2B5EF4-FFF2-40B4-BE49-F238E27FC236}">
                    <a16:creationId xmlns:a16="http://schemas.microsoft.com/office/drawing/2014/main" id="{57A4279C-D9D9-8689-C501-1E108B8A0E1A}"/>
                  </a:ext>
                </a:extLst>
              </p:cNvPr>
              <p:cNvPicPr/>
              <p:nvPr/>
            </p:nvPicPr>
            <p:blipFill>
              <a:blip r:embed="rId17"/>
              <a:stretch>
                <a:fillRect/>
              </a:stretch>
            </p:blipFill>
            <p:spPr>
              <a:xfrm>
                <a:off x="5242320" y="921960"/>
                <a:ext cx="5950800" cy="5420160"/>
              </a:xfrm>
              <a:prstGeom prst="rect">
                <a:avLst/>
              </a:prstGeom>
            </p:spPr>
          </p:pic>
        </mc:Fallback>
      </mc:AlternateContent>
    </p:spTree>
    <p:extLst>
      <p:ext uri="{BB962C8B-B14F-4D97-AF65-F5344CB8AC3E}">
        <p14:creationId xmlns:p14="http://schemas.microsoft.com/office/powerpoint/2010/main" val="85447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Custom 10">
      <a:dk1>
        <a:srgbClr val="FFFFFF"/>
      </a:dk1>
      <a:lt1>
        <a:srgbClr val="A5A5A5"/>
      </a:lt1>
      <a:dk2>
        <a:srgbClr val="F2F2F2"/>
      </a:dk2>
      <a:lt2>
        <a:srgbClr val="FFFFFF"/>
      </a:lt2>
      <a:accent1>
        <a:srgbClr val="EE0000"/>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903</TotalTime>
  <Words>2243</Words>
  <Application>Microsoft Macintosh PowerPoint</Application>
  <PresentationFormat>宽屏</PresentationFormat>
  <Paragraphs>278</Paragraphs>
  <Slides>28</Slides>
  <Notes>28</Notes>
  <HiddenSlides>6</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Century Gothic</vt:lpstr>
      <vt:lpstr>Söhne</vt:lpstr>
      <vt:lpstr>等线</vt:lpstr>
      <vt:lpstr>Calibri</vt:lpstr>
      <vt:lpstr>Wingdings</vt:lpstr>
      <vt:lpstr>Noto Sans Symbols</vt:lpstr>
      <vt:lpstr>Menlo</vt:lpstr>
      <vt:lpstr>Aptos Display</vt:lpstr>
      <vt:lpstr>Aptos</vt:lpstr>
      <vt:lpstr>Arial</vt:lpstr>
      <vt:lpstr>Slice</vt:lpstr>
      <vt:lpstr>The influence of response effector on decision adaptations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LRP analysis</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IMPROVED PANDEMIC VACCINE ADMINISTRATION IN LOW RESOURCE SETTINGS</dc:title>
  <dc:creator>童樑</dc:creator>
  <cp:lastModifiedBy>Liang Tong</cp:lastModifiedBy>
  <cp:revision>142</cp:revision>
  <dcterms:created xsi:type="dcterms:W3CDTF">2021-10-14T18:55:06Z</dcterms:created>
  <dcterms:modified xsi:type="dcterms:W3CDTF">2025-04-06T14:57:56Z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